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1259" r:id="rId4"/>
    <p:sldId id="1258" r:id="rId5"/>
    <p:sldId id="1260" r:id="rId7"/>
    <p:sldId id="1261" r:id="rId8"/>
    <p:sldId id="1262" r:id="rId9"/>
    <p:sldId id="1263" r:id="rId10"/>
    <p:sldId id="1264" r:id="rId11"/>
    <p:sldId id="1265" r:id="rId12"/>
    <p:sldId id="1266" r:id="rId13"/>
    <p:sldId id="1267" r:id="rId14"/>
    <p:sldId id="1268" r:id="rId15"/>
    <p:sldId id="1269" r:id="rId16"/>
    <p:sldId id="1274" r:id="rId17"/>
    <p:sldId id="1275" r:id="rId18"/>
    <p:sldId id="381" r:id="rId19"/>
    <p:sldId id="267" r:id="rId20"/>
    <p:sldId id="382" r:id="rId21"/>
    <p:sldId id="1277" r:id="rId22"/>
    <p:sldId id="1276" r:id="rId23"/>
    <p:sldId id="1273" r:id="rId24"/>
    <p:sldId id="1281" r:id="rId25"/>
    <p:sldId id="1279" r:id="rId26"/>
    <p:sldId id="1298" r:id="rId27"/>
    <p:sldId id="287" r:id="rId28"/>
    <p:sldId id="288" r:id="rId29"/>
    <p:sldId id="289" r:id="rId30"/>
    <p:sldId id="290" r:id="rId31"/>
    <p:sldId id="1282" r:id="rId32"/>
    <p:sldId id="1312" r:id="rId33"/>
    <p:sldId id="1313" r:id="rId34"/>
    <p:sldId id="1314" r:id="rId35"/>
    <p:sldId id="1315" r:id="rId36"/>
    <p:sldId id="292" r:id="rId37"/>
    <p:sldId id="1316" r:id="rId38"/>
    <p:sldId id="1317" r:id="rId39"/>
    <p:sldId id="293" r:id="rId40"/>
    <p:sldId id="295" r:id="rId41"/>
    <p:sldId id="296" r:id="rId42"/>
    <p:sldId id="294" r:id="rId43"/>
    <p:sldId id="1318" r:id="rId44"/>
    <p:sldId id="131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0166" autoAdjust="0"/>
  </p:normalViewPr>
  <p:slideViewPr>
    <p:cSldViewPr snapToGrid="0">
      <p:cViewPr varScale="1">
        <p:scale>
          <a:sx n="102" d="100"/>
          <a:sy n="102" d="100"/>
        </p:scale>
        <p:origin x="19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baike.baidu.com/item/%E5%8F%8C%E8%BE%B9%E6%BB%A4%E6%B3%A2/9087144" TargetMode="External"/><Relationship Id="rId8" Type="http://schemas.openxmlformats.org/officeDocument/2006/relationships/hyperlink" Target="https://baike.baidu.com/item/%E5%99%AA%E5%A3%B0" TargetMode="External"/><Relationship Id="rId7" Type="http://schemas.openxmlformats.org/officeDocument/2006/relationships/hyperlink" Target="https://baike.baidu.com/item/%E8%89%B2%E5%BD%A9" TargetMode="External"/><Relationship Id="rId6" Type="http://schemas.openxmlformats.org/officeDocument/2006/relationships/hyperlink" Target="https://baike.baidu.com/item/%E5%85%89%E5%BA%A6" TargetMode="External"/><Relationship Id="rId5" Type="http://schemas.openxmlformats.org/officeDocument/2006/relationships/hyperlink" Target="https://baike.baidu.com/item/%E5%83%8F%E7%B4%A0" TargetMode="External"/><Relationship Id="rId4" Type="http://schemas.openxmlformats.org/officeDocument/2006/relationships/hyperlink" Target="https://baike.baidu.com/item/%E5%B9%B3%E6%BB%91" TargetMode="External"/><Relationship Id="rId3" Type="http://schemas.openxmlformats.org/officeDocument/2006/relationships/hyperlink" Target="https://baike.baidu.com/item/%E5%9B%BE%E5%83%8F%E5%A4%84%E7%90%86/294902" TargetMode="External"/><Relationship Id="rId2" Type="http://schemas.openxmlformats.org/officeDocument/2006/relationships/notesMaster" Target="../notesMasters/notesMaster1.xml"/><Relationship Id="rId15" Type="http://schemas.openxmlformats.org/officeDocument/2006/relationships/hyperlink" Target="https://baike.baidu.com/item/%E9%AB%98%E6%96%AF/10149932" TargetMode="External"/><Relationship Id="rId14" Type="http://schemas.openxmlformats.org/officeDocument/2006/relationships/hyperlink" Target="https://baike.baidu.com/item/%E9%AB%98%E6%96%AF%E6%BB%A4%E6%B3%A2/9032353" TargetMode="External"/><Relationship Id="rId13" Type="http://schemas.openxmlformats.org/officeDocument/2006/relationships/hyperlink" Target="https://baike.baidu.com/item/%E7%BB%B4%E7%BA%B3%E6%BB%A4%E6%B3%A2/3655490" TargetMode="External"/><Relationship Id="rId12" Type="http://schemas.openxmlformats.org/officeDocument/2006/relationships/hyperlink" Target="https://baike.baidu.com/item/%E8%BF%AD%E4%BB%A3/8415523" TargetMode="External"/><Relationship Id="rId11" Type="http://schemas.openxmlformats.org/officeDocument/2006/relationships/hyperlink" Target="https://baike.baidu.com/item/%E7%81%B0%E5%BA%A6/4615393" TargetMode="External"/><Relationship Id="rId10" Type="http://schemas.openxmlformats.org/officeDocument/2006/relationships/hyperlink" Target="https://baike.baidu.com/item/%E9%82%BB%E8%BF%91%E5%BA%A6/4830086" TargetMode="Externa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双边滤波（</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）是一种非线性的滤波方法，是结合图像的空间邻近度和像素值相似度的一种折衷处理，同时考虑空域信息和灰度相似性，达到保边去噪的目的。</a:t>
            </a:r>
            <a:endParaRPr lang="zh-CN" altLang="en-US">
              <a:latin typeface="Arial" panose="020B0604020202020204" pitchFamily="34" charset="0"/>
            </a:endParaRPr>
          </a:p>
          <a:p>
            <a:r>
              <a:rPr lang="zh-CN" altLang="en-US">
                <a:latin typeface="Arial" panose="020B0604020202020204" pitchFamily="34" charset="0"/>
              </a:rPr>
              <a:t>双边滤波器之所以能够做到在平滑去噪的同时还能够很好的保存边缘（</a:t>
            </a:r>
            <a:r>
              <a:rPr lang="en-US" altLang="zh-CN">
                <a:latin typeface="Arial" panose="020B0604020202020204" pitchFamily="34" charset="0"/>
              </a:rPr>
              <a:t>Edge Preserve</a:t>
            </a:r>
            <a:r>
              <a:rPr lang="zh-CN" altLang="en-US">
                <a:latin typeface="Arial" panose="020B0604020202020204" pitchFamily="34" charset="0"/>
              </a:rPr>
              <a:t>），是由于其滤波器的核由两个函数生成：</a:t>
            </a:r>
            <a:endParaRPr lang="zh-CN" altLang="en-US">
              <a:latin typeface="Arial" panose="020B0604020202020204" pitchFamily="34" charset="0"/>
            </a:endParaRPr>
          </a:p>
          <a:p>
            <a:pPr latinLnBrk="1"/>
            <a:r>
              <a:rPr lang="zh-CN" altLang="en-US">
                <a:latin typeface="Arial" panose="020B0604020202020204" pitchFamily="34" charset="0"/>
              </a:rPr>
              <a:t>一个函数由像素欧式距离决定滤波器模板的系数</a:t>
            </a:r>
            <a:endParaRPr lang="zh-CN" altLang="en-US">
              <a:latin typeface="Arial" panose="020B0604020202020204" pitchFamily="34" charset="0"/>
            </a:endParaRPr>
          </a:p>
          <a:p>
            <a:pPr latinLnBrk="1"/>
            <a:r>
              <a:rPr lang="zh-CN" altLang="en-US">
                <a:latin typeface="Arial" panose="020B0604020202020204" pitchFamily="34" charset="0"/>
              </a:rPr>
              <a:t>另一个函数由像素的灰度差值决定滤波器的系数</a:t>
            </a:r>
            <a:endParaRPr lang="zh-CN" altLang="en-US">
              <a:latin typeface="Arial" panose="020B0604020202020204" pitchFamily="34" charset="0"/>
            </a:endParaRPr>
          </a:p>
          <a:p>
            <a:r>
              <a:rPr lang="zh-CN" altLang="en-US">
                <a:latin typeface="Arial" panose="020B0604020202020204" pitchFamily="34" charset="0"/>
              </a:rPr>
              <a:t>其综合了高斯滤波器（</a:t>
            </a:r>
            <a:r>
              <a:rPr lang="en-US" altLang="zh-CN">
                <a:latin typeface="Arial" panose="020B0604020202020204" pitchFamily="34" charset="0"/>
              </a:rPr>
              <a:t>Gaussian Filter</a:t>
            </a:r>
            <a:r>
              <a:rPr lang="zh-CN" altLang="en-US">
                <a:latin typeface="Arial" panose="020B0604020202020204" pitchFamily="34" charset="0"/>
              </a:rPr>
              <a:t>）和</a:t>
            </a:r>
            <a:r>
              <a:rPr lang="en-US" altLang="zh-CN">
                <a:latin typeface="Arial" panose="020B0604020202020204" pitchFamily="34" charset="0"/>
              </a:rPr>
              <a:t>αα-</a:t>
            </a:r>
            <a:r>
              <a:rPr lang="zh-CN" altLang="en-US">
                <a:latin typeface="Arial" panose="020B0604020202020204" pitchFamily="34" charset="0"/>
              </a:rPr>
              <a:t>截尾均值滤波器（</a:t>
            </a:r>
            <a:r>
              <a:rPr lang="en-US" altLang="zh-CN">
                <a:latin typeface="Arial" panose="020B0604020202020204" pitchFamily="34" charset="0"/>
              </a:rPr>
              <a:t>Alpha-Trimmed mean Filter</a:t>
            </a:r>
            <a:r>
              <a:rPr lang="zh-CN" altLang="en-US">
                <a:latin typeface="Arial" panose="020B0604020202020204" pitchFamily="34" charset="0"/>
              </a:rPr>
              <a:t>）的特点。高斯滤波器只考虑像素间的欧式距离，其使用的模板系数随着和窗口中心的距离增大而减小；</a:t>
            </a:r>
            <a:r>
              <a:rPr lang="en-US" altLang="zh-CN">
                <a:latin typeface="Arial" panose="020B0604020202020204" pitchFamily="34" charset="0"/>
              </a:rPr>
              <a:t>Alpha</a:t>
            </a:r>
            <a:r>
              <a:rPr lang="zh-CN" altLang="en-US">
                <a:latin typeface="Arial" panose="020B0604020202020204" pitchFamily="34" charset="0"/>
              </a:rPr>
              <a:t>截尾均值滤波器则只考虑了像素灰度值之间的差值，去掉</a:t>
            </a:r>
            <a:r>
              <a:rPr lang="en-US" altLang="zh-CN">
                <a:latin typeface="Arial" panose="020B0604020202020204" pitchFamily="34" charset="0"/>
              </a:rPr>
              <a:t>α%</a:t>
            </a:r>
            <a:r>
              <a:rPr lang="zh-CN" altLang="en-US">
                <a:latin typeface="Arial" panose="020B0604020202020204" pitchFamily="34" charset="0"/>
              </a:rPr>
              <a:t>的最小值和最大值后再计算均值。</a:t>
            </a:r>
            <a:endParaRPr lang="zh-CN" altLang="en-US">
              <a:latin typeface="Arial" panose="020B0604020202020204" pitchFamily="34" charset="0"/>
            </a:endParaRPr>
          </a:p>
          <a:p>
            <a:r>
              <a:rPr lang="zh-CN" altLang="en-US">
                <a:latin typeface="Arial" panose="020B0604020202020204" pitchFamily="34" charset="0"/>
              </a:rPr>
              <a:t>双边滤波器使用二维高斯函数生成距离模板，使用一维高斯函数生成值域模板。</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276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2A58D2-2481-DE4D-8FFD-8E02C3B0F004}"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94F2DA-D2C6-EF49-A053-325A201C2E3E}"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皮肤分割很有用</a:t>
            </a: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A15DB3-B755-484C-888F-B21FD7CC334B}" type="slidenum">
              <a:rPr lang="en-US" altLang="zh-CN" smtClean="0"/>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1</a:t>
            </a:r>
            <a:r>
              <a:rPr lang="zh-CN" altLang="en-US">
                <a:latin typeface="Arial" panose="020B0604020202020204" pitchFamily="34" charset="0"/>
              </a:rPr>
              <a:t>）二维高斯函数具有旋转对称性，即滤波器在各个方向上的平滑程度是相同的．一般来说，一幅图像的边缘方向是事先不知道的，因此，在滤波前是无法确定一个方向上比另一方向上需要更多的平滑．旋转对称性意味着高斯平滑滤波器在后续边缘检测中不会偏向任一方向．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2</a:t>
            </a:r>
            <a:r>
              <a:rPr lang="zh-CN" altLang="en-US">
                <a:latin typeface="Arial" panose="020B0604020202020204" pitchFamily="34" charset="0"/>
              </a:rPr>
              <a:t>）高斯函数是单值函数．这表明，高斯滤波器用像素邻域的加权均值来代替该点的像素值，而每一邻域像素点权值是随该点与中心点的距离单调增减的．这一性质是很重要的，因为边缘是一种图像局部特征，如果平滑运算对离算子中心很远的像素点仍然有很大作用，则平滑运算会使图像失真．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3</a:t>
            </a:r>
            <a:r>
              <a:rPr lang="zh-CN" altLang="en-US">
                <a:latin typeface="Arial" panose="020B0604020202020204" pitchFamily="34" charset="0"/>
              </a:rPr>
              <a:t>）高斯函数的傅立叶变换频谱是单瓣的．正如下面所示，这一性质是高斯函数付立叶变换等于高斯函数本身这一事实的直接推论．图像常被不希望的高频信号所污染</a:t>
            </a:r>
            <a:r>
              <a:rPr lang="en-US" altLang="zh-CN">
                <a:latin typeface="Arial" panose="020B0604020202020204" pitchFamily="34" charset="0"/>
              </a:rPr>
              <a:t>(</a:t>
            </a:r>
            <a:r>
              <a:rPr lang="zh-CN" altLang="en-US">
                <a:latin typeface="Arial" panose="020B0604020202020204" pitchFamily="34" charset="0"/>
              </a:rPr>
              <a:t>噪声和细纹理</a:t>
            </a:r>
            <a:r>
              <a:rPr lang="en-US" altLang="zh-CN">
                <a:latin typeface="Arial" panose="020B0604020202020204" pitchFamily="34" charset="0"/>
              </a:rPr>
              <a:t>)</a:t>
            </a:r>
            <a:r>
              <a:rPr lang="zh-CN" altLang="en-US">
                <a:latin typeface="Arial" panose="020B0604020202020204" pitchFamily="34" charset="0"/>
              </a:rPr>
              <a:t>．而所希望的图像特征（如边缘），既含有低频分量，又含有高频分量．高斯函数付立叶变换的单瓣意味着平滑图像不会被不需要的高频信号所污染，同时保留了大部分所需信号． </a:t>
            </a:r>
            <a:endParaRPr lang="zh-CN" altLang="en-US">
              <a:latin typeface="Arial" panose="020B0604020202020204" pitchFamily="34" charset="0"/>
            </a:endParaRPr>
          </a:p>
          <a:p>
            <a:r>
              <a:rPr lang="zh-CN" altLang="en-US">
                <a:latin typeface="Arial" panose="020B0604020202020204" pitchFamily="34" charset="0"/>
              </a:rPr>
              <a:t>　　</a:t>
            </a:r>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1B93AB-E59D-B746-9963-C80D14A582ED}" type="slidenum">
              <a:rPr lang="en-US" altLang="zh-CN" smtClean="0"/>
            </a:fld>
            <a:endParaRPr lang="en-US" altLang="zh-CN"/>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4</a:t>
            </a:r>
            <a:r>
              <a:rPr lang="zh-CN" altLang="en-US">
                <a:latin typeface="Arial" panose="020B0604020202020204" pitchFamily="34" charset="0"/>
              </a:rPr>
              <a:t>）高斯滤波器宽度</a:t>
            </a:r>
            <a:r>
              <a:rPr lang="en-US" altLang="zh-CN">
                <a:latin typeface="Arial" panose="020B0604020202020204" pitchFamily="34" charset="0"/>
              </a:rPr>
              <a:t>(</a:t>
            </a:r>
            <a:r>
              <a:rPr lang="zh-CN" altLang="en-US">
                <a:latin typeface="Arial" panose="020B0604020202020204" pitchFamily="34" charset="0"/>
              </a:rPr>
              <a:t>决定着平滑程度</a:t>
            </a:r>
            <a:r>
              <a:rPr lang="en-US" altLang="zh-CN">
                <a:latin typeface="Arial" panose="020B0604020202020204" pitchFamily="34" charset="0"/>
              </a:rPr>
              <a:t>)</a:t>
            </a:r>
            <a:r>
              <a:rPr lang="zh-CN" altLang="en-US">
                <a:latin typeface="Arial" panose="020B0604020202020204" pitchFamily="34" charset="0"/>
              </a:rPr>
              <a:t>是由参数</a:t>
            </a:r>
            <a:r>
              <a:rPr lang="en-US" altLang="zh-CN">
                <a:latin typeface="Arial" panose="020B0604020202020204" pitchFamily="34" charset="0"/>
              </a:rPr>
              <a:t>σ</a:t>
            </a:r>
            <a:r>
              <a:rPr lang="zh-CN" altLang="en-US">
                <a:latin typeface="Arial" panose="020B0604020202020204" pitchFamily="34" charset="0"/>
              </a:rPr>
              <a:t>表征的，而且</a:t>
            </a:r>
            <a:r>
              <a:rPr lang="en-US" altLang="zh-CN">
                <a:latin typeface="Arial" panose="020B0604020202020204" pitchFamily="34" charset="0"/>
              </a:rPr>
              <a:t>σ</a:t>
            </a:r>
            <a:r>
              <a:rPr lang="zh-CN" altLang="en-US">
                <a:latin typeface="Arial" panose="020B0604020202020204" pitchFamily="34" charset="0"/>
              </a:rPr>
              <a:t>和平滑程度的关系是非常简单的．</a:t>
            </a:r>
            <a:r>
              <a:rPr lang="en-US" altLang="zh-CN">
                <a:latin typeface="Arial" panose="020B0604020202020204" pitchFamily="34" charset="0"/>
              </a:rPr>
              <a:t>σ</a:t>
            </a:r>
            <a:r>
              <a:rPr lang="zh-CN" altLang="en-US">
                <a:latin typeface="Arial" panose="020B0604020202020204" pitchFamily="34" charset="0"/>
              </a:rPr>
              <a:t>越大，高斯滤波器的频带就越宽，平滑程度就越好．通过调节平滑程度参数</a:t>
            </a:r>
            <a:r>
              <a:rPr lang="en-US" altLang="zh-CN">
                <a:latin typeface="Arial" panose="020B0604020202020204" pitchFamily="34" charset="0"/>
              </a:rPr>
              <a:t>σ</a:t>
            </a:r>
            <a:r>
              <a:rPr lang="zh-CN" altLang="en-US">
                <a:latin typeface="Arial" panose="020B0604020202020204" pitchFamily="34" charset="0"/>
              </a:rPr>
              <a:t>，可在图像特征过分模糊</a:t>
            </a:r>
            <a:r>
              <a:rPr lang="en-US" altLang="zh-CN">
                <a:latin typeface="Arial" panose="020B0604020202020204" pitchFamily="34" charset="0"/>
              </a:rPr>
              <a:t>(</a:t>
            </a:r>
            <a:r>
              <a:rPr lang="zh-CN" altLang="en-US">
                <a:latin typeface="Arial" panose="020B0604020202020204" pitchFamily="34" charset="0"/>
              </a:rPr>
              <a:t>过平滑</a:t>
            </a:r>
            <a:r>
              <a:rPr lang="en-US" altLang="zh-CN">
                <a:latin typeface="Arial" panose="020B0604020202020204" pitchFamily="34" charset="0"/>
              </a:rPr>
              <a:t>)</a:t>
            </a:r>
            <a:r>
              <a:rPr lang="zh-CN" altLang="en-US">
                <a:latin typeface="Arial" panose="020B0604020202020204" pitchFamily="34" charset="0"/>
              </a:rPr>
              <a:t>与平滑图像中由于噪声和细纹理所引起的过多的不希望突变量</a:t>
            </a:r>
            <a:r>
              <a:rPr lang="en-US" altLang="zh-CN">
                <a:latin typeface="Arial" panose="020B0604020202020204" pitchFamily="34" charset="0"/>
              </a:rPr>
              <a:t>(</a:t>
            </a:r>
            <a:r>
              <a:rPr lang="zh-CN" altLang="en-US">
                <a:latin typeface="Arial" panose="020B0604020202020204" pitchFamily="34" charset="0"/>
              </a:rPr>
              <a:t>欠平滑</a:t>
            </a:r>
            <a:r>
              <a:rPr lang="en-US" altLang="zh-CN">
                <a:latin typeface="Arial" panose="020B0604020202020204" pitchFamily="34" charset="0"/>
              </a:rPr>
              <a:t>)</a:t>
            </a:r>
            <a:r>
              <a:rPr lang="zh-CN" altLang="en-US">
                <a:latin typeface="Arial" panose="020B0604020202020204" pitchFamily="34" charset="0"/>
              </a:rPr>
              <a:t>之间取得折衷．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5</a:t>
            </a:r>
            <a:r>
              <a:rPr lang="zh-CN" altLang="en-US">
                <a:latin typeface="Arial" panose="020B0604020202020204" pitchFamily="34" charset="0"/>
              </a:rPr>
              <a:t>）由于高斯函数的可分离性，较大尺寸的高斯滤波器可以得以有效地实现．二维高斯函数卷积可以分两步来进行，首先将图像与一维高斯函数进行卷积，然后将卷积结果与方向垂直的相同一维高斯函数卷积．因此，二维高斯滤波的计算量随滤波模板宽度成线性增长而不是成平方增长</a:t>
            </a:r>
            <a:endParaRPr lang="zh-CN"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模糊边缘</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p:sp>
      <p:sp>
        <p:nvSpPr>
          <p:cNvPr id="256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在</a:t>
            </a:r>
            <a:r>
              <a:rPr lang="zh-CN" altLang="en-US">
                <a:latin typeface="Arial" panose="020B0604020202020204" pitchFamily="34" charset="0"/>
                <a:hlinkClick r:id="rId3"/>
              </a:rPr>
              <a:t>图像处理</a:t>
            </a:r>
            <a:r>
              <a:rPr lang="zh-CN" altLang="en-US">
                <a:latin typeface="Arial" panose="020B0604020202020204" pitchFamily="34" charset="0"/>
              </a:rPr>
              <a:t>上，</a:t>
            </a:r>
            <a:r>
              <a:rPr lang="zh-CN" altLang="en-US" b="1">
                <a:latin typeface="Arial" panose="020B0604020202020204" pitchFamily="34" charset="0"/>
              </a:rPr>
              <a:t>双边滤波器</a:t>
            </a:r>
            <a:r>
              <a:rPr lang="zh-CN" altLang="en-US">
                <a:latin typeface="Arial" panose="020B0604020202020204" pitchFamily="34" charset="0"/>
              </a:rPr>
              <a:t>（英语：</a:t>
            </a:r>
            <a:r>
              <a:rPr lang="en-US" altLang="zh-CN">
                <a:latin typeface="Arial" panose="020B0604020202020204" pitchFamily="34" charset="0"/>
              </a:rPr>
              <a:t>Bilateral Filter</a:t>
            </a:r>
            <a:r>
              <a:rPr lang="zh-CN" altLang="en-US">
                <a:latin typeface="Arial" panose="020B0604020202020204" pitchFamily="34" charset="0"/>
              </a:rPr>
              <a:t>）为使影像</a:t>
            </a:r>
            <a:r>
              <a:rPr lang="zh-CN" altLang="en-US">
                <a:latin typeface="Arial" panose="020B0604020202020204" pitchFamily="34" charset="0"/>
                <a:hlinkClick r:id="rId4"/>
              </a:rPr>
              <a:t>平滑</a:t>
            </a:r>
            <a:r>
              <a:rPr lang="zh-CN" altLang="en-US">
                <a:latin typeface="Arial" panose="020B0604020202020204" pitchFamily="34" charset="0"/>
              </a:rPr>
              <a:t>化的非线性滤波器， 这个想法由</a:t>
            </a:r>
            <a:r>
              <a:rPr lang="en-US" altLang="zh-CN">
                <a:latin typeface="Arial" panose="020B0604020202020204" pitchFamily="34" charset="0"/>
              </a:rPr>
              <a:t>C. Tomasi</a:t>
            </a:r>
            <a:r>
              <a:rPr lang="zh-CN" altLang="en-US">
                <a:latin typeface="Arial" panose="020B0604020202020204" pitchFamily="34" charset="0"/>
              </a:rPr>
              <a:t>在</a:t>
            </a:r>
            <a:r>
              <a:rPr lang="en-US" altLang="zh-CN">
                <a:latin typeface="Arial" panose="020B0604020202020204" pitchFamily="34" charset="0"/>
              </a:rPr>
              <a:t>1998</a:t>
            </a:r>
            <a:r>
              <a:rPr lang="zh-CN" altLang="en-US">
                <a:latin typeface="Arial" panose="020B0604020202020204" pitchFamily="34" charset="0"/>
              </a:rPr>
              <a:t>年提出。 和传统的影像平滑化算法不同，双边滤波器除了使用像素之间几何上的靠近程度之外，还多考虑了</a:t>
            </a:r>
            <a:r>
              <a:rPr lang="zh-CN" altLang="en-US">
                <a:latin typeface="Arial" panose="020B0604020202020204" pitchFamily="34" charset="0"/>
                <a:hlinkClick r:id="rId5"/>
              </a:rPr>
              <a:t>像素</a:t>
            </a:r>
            <a:r>
              <a:rPr lang="zh-CN" altLang="en-US">
                <a:latin typeface="Arial" panose="020B0604020202020204" pitchFamily="34" charset="0"/>
              </a:rPr>
              <a:t>之间的</a:t>
            </a:r>
            <a:r>
              <a:rPr lang="zh-CN" altLang="en-US">
                <a:latin typeface="Arial" panose="020B0604020202020204" pitchFamily="34" charset="0"/>
                <a:hlinkClick r:id="rId6"/>
              </a:rPr>
              <a:t>光度</a:t>
            </a:r>
            <a:r>
              <a:rPr lang="en-US" altLang="zh-CN">
                <a:latin typeface="Arial" panose="020B0604020202020204" pitchFamily="34" charset="0"/>
              </a:rPr>
              <a:t>/</a:t>
            </a:r>
            <a:r>
              <a:rPr lang="zh-CN" altLang="en-US">
                <a:latin typeface="Arial" panose="020B0604020202020204" pitchFamily="34" charset="0"/>
                <a:hlinkClick r:id="rId7"/>
              </a:rPr>
              <a:t>色彩</a:t>
            </a:r>
            <a:r>
              <a:rPr lang="zh-CN" altLang="en-US">
                <a:latin typeface="Arial" panose="020B0604020202020204" pitchFamily="34" charset="0"/>
              </a:rPr>
              <a:t>差异， 使得双边滤波器能够有效的将影像上的</a:t>
            </a:r>
            <a:r>
              <a:rPr lang="zh-CN" altLang="en-US">
                <a:latin typeface="Arial" panose="020B0604020202020204" pitchFamily="34" charset="0"/>
                <a:hlinkClick r:id="rId8"/>
              </a:rPr>
              <a:t>噪声</a:t>
            </a:r>
            <a:r>
              <a:rPr lang="zh-CN" altLang="en-US">
                <a:latin typeface="Arial" panose="020B0604020202020204" pitchFamily="34" charset="0"/>
              </a:rPr>
              <a:t>去除，同时保存影像上的边缘信息。</a:t>
            </a:r>
            <a:endParaRPr lang="en-US" altLang="zh-CN">
              <a:latin typeface="Arial" panose="020B0604020202020204" pitchFamily="34" charset="0"/>
              <a:hlinkClick r:id="rId9"/>
            </a:endParaRPr>
          </a:p>
          <a:p>
            <a:r>
              <a:rPr lang="zh-CN" altLang="en-US">
                <a:latin typeface="Arial" panose="020B0604020202020204" pitchFamily="34" charset="0"/>
                <a:hlinkClick r:id="rId9"/>
              </a:rPr>
              <a:t>双边滤波</a:t>
            </a:r>
            <a:r>
              <a:rPr lang="zh-CN" altLang="en-US">
                <a:latin typeface="Arial" panose="020B0604020202020204" pitchFamily="34" charset="0"/>
              </a:rPr>
              <a:t>（</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a:t>
            </a:r>
            <a:r>
              <a:rPr lang="zh-CN" altLang="en-US">
                <a:latin typeface="Arial" panose="020B0604020202020204" pitchFamily="34" charset="0"/>
                <a:hlinkClick r:id="rId10"/>
              </a:rPr>
              <a:t>邻近度</a:t>
            </a:r>
            <a:r>
              <a:rPr lang="zh-CN" altLang="en-US">
                <a:latin typeface="Arial" panose="020B0604020202020204" pitchFamily="34" charset="0"/>
              </a:rPr>
              <a:t>和像素值相似度的一种折中处理，同时考虑空域信息和</a:t>
            </a:r>
            <a:r>
              <a:rPr lang="zh-CN" altLang="en-US">
                <a:latin typeface="Arial" panose="020B0604020202020204" pitchFamily="34" charset="0"/>
                <a:hlinkClick r:id="rId11"/>
              </a:rPr>
              <a:t>灰度</a:t>
            </a:r>
            <a:r>
              <a:rPr lang="zh-CN" altLang="en-US">
                <a:latin typeface="Arial" panose="020B0604020202020204" pitchFamily="34" charset="0"/>
              </a:rPr>
              <a:t>相似性，达到保边去噪的目的。具有简单、非</a:t>
            </a:r>
            <a:r>
              <a:rPr lang="zh-CN" altLang="en-US">
                <a:latin typeface="Arial" panose="020B0604020202020204" pitchFamily="34" charset="0"/>
                <a:hlinkClick r:id="rId12"/>
              </a:rPr>
              <a:t>迭代</a:t>
            </a:r>
            <a:r>
              <a:rPr lang="zh-CN" altLang="en-US">
                <a:latin typeface="Arial" panose="020B0604020202020204" pitchFamily="34" charset="0"/>
              </a:rPr>
              <a:t>、局部的特点</a:t>
            </a:r>
            <a:r>
              <a:rPr lang="zh-CN" altLang="en-US" baseline="30000">
                <a:latin typeface="Arial" panose="020B0604020202020204" pitchFamily="34" charset="0"/>
              </a:rPr>
              <a:t> </a:t>
            </a:r>
            <a:r>
              <a:rPr lang="en-US" altLang="zh-CN" baseline="30000">
                <a:latin typeface="Arial" panose="020B0604020202020204" pitchFamily="34" charset="0"/>
              </a:rPr>
              <a:t>[1]</a:t>
            </a:r>
            <a:r>
              <a:rPr lang="zh-CN" altLang="en-US">
                <a:latin typeface="Arial" panose="020B0604020202020204" pitchFamily="34" charset="0"/>
              </a:rPr>
              <a:t>  。双边滤波器的好处是可以做边缘保存（</a:t>
            </a:r>
            <a:r>
              <a:rPr lang="en-US" altLang="zh-CN">
                <a:latin typeface="Arial" panose="020B0604020202020204" pitchFamily="34" charset="0"/>
              </a:rPr>
              <a:t>edge preserving</a:t>
            </a:r>
            <a:r>
              <a:rPr lang="zh-CN" altLang="en-US">
                <a:latin typeface="Arial" panose="020B0604020202020204" pitchFamily="34" charset="0"/>
              </a:rPr>
              <a:t>），一般过去用的</a:t>
            </a:r>
            <a:r>
              <a:rPr lang="zh-CN" altLang="en-US">
                <a:latin typeface="Arial" panose="020B0604020202020204" pitchFamily="34" charset="0"/>
                <a:hlinkClick r:id="rId13"/>
              </a:rPr>
              <a:t>维纳滤波</a:t>
            </a:r>
            <a:r>
              <a:rPr lang="zh-CN" altLang="en-US">
                <a:latin typeface="Arial" panose="020B0604020202020204" pitchFamily="34" charset="0"/>
              </a:rPr>
              <a:t>或者</a:t>
            </a:r>
            <a:r>
              <a:rPr lang="zh-CN" altLang="en-US">
                <a:latin typeface="Arial" panose="020B0604020202020204" pitchFamily="34" charset="0"/>
                <a:hlinkClick r:id="rId14"/>
              </a:rPr>
              <a:t>高斯滤波</a:t>
            </a:r>
            <a:r>
              <a:rPr lang="zh-CN" altLang="en-US">
                <a:latin typeface="Arial" panose="020B0604020202020204" pitchFamily="34" charset="0"/>
              </a:rPr>
              <a:t>去降噪，都会较明显地模糊边缘，对于高频细节的保护效果并不明显。</a:t>
            </a:r>
            <a:endParaRPr lang="zh-CN" altLang="en-US">
              <a:latin typeface="Arial" panose="020B0604020202020204" pitchFamily="34" charset="0"/>
            </a:endParaRPr>
          </a:p>
          <a:p>
            <a:r>
              <a:rPr lang="zh-CN" altLang="en-US">
                <a:latin typeface="Arial" panose="020B0604020202020204" pitchFamily="34" charset="0"/>
              </a:rPr>
              <a:t>双边滤波器顾名思义比高斯滤波多了一个</a:t>
            </a:r>
            <a:r>
              <a:rPr lang="zh-CN" altLang="en-US">
                <a:latin typeface="Arial" panose="020B0604020202020204" pitchFamily="34" charset="0"/>
                <a:hlinkClick r:id="rId15"/>
              </a:rPr>
              <a:t>高斯</a:t>
            </a:r>
            <a:r>
              <a:rPr lang="zh-CN" altLang="en-US">
                <a:latin typeface="Arial" panose="020B0604020202020204" pitchFamily="34" charset="0"/>
              </a:rPr>
              <a:t>方差</a:t>
            </a:r>
            <a:r>
              <a:rPr lang="en-US" altLang="zh-CN">
                <a:latin typeface="Arial" panose="020B0604020202020204" pitchFamily="34" charset="0"/>
              </a:rPr>
              <a:t>sigma</a:t>
            </a:r>
            <a:r>
              <a:rPr lang="zh-CN" altLang="en-US">
                <a:latin typeface="Arial" panose="020B0604020202020204" pitchFamily="34" charset="0"/>
              </a:rPr>
              <a:t>－</a:t>
            </a:r>
            <a:r>
              <a:rPr lang="en-US" altLang="zh-CN">
                <a:latin typeface="Arial" panose="020B0604020202020204" pitchFamily="34" charset="0"/>
              </a:rPr>
              <a:t>d</a:t>
            </a:r>
            <a:r>
              <a:rPr lang="zh-CN" altLang="en-US">
                <a:latin typeface="Arial" panose="020B0604020202020204" pitchFamily="34" charset="0"/>
              </a:rPr>
              <a:t>，它是基于空间分布的高斯滤波函数，所以在边缘附近，离的较远的像素不会太多影响到边缘上的像素值，这样就保证了边缘附近像素值的保存。但是由于保存了过多的高频信息，对于彩色图像里的高频噪声，双边滤波器不能够干净的滤掉，只能够对于低频信息进行较好的滤波</a:t>
            </a:r>
            <a:endParaRPr lang="zh-CN" altLang="en-US">
              <a:latin typeface="Arial" panose="020B0604020202020204" pitchFamily="34" charset="0"/>
            </a:endParaRPr>
          </a:p>
          <a:p>
            <a:r>
              <a:rPr lang="zh-CN" altLang="en-US">
                <a:latin typeface="Arial" panose="020B0604020202020204" pitchFamily="34" charset="0"/>
              </a:rPr>
              <a:t>空间域（</a:t>
            </a:r>
            <a:r>
              <a:rPr lang="en-US" altLang="zh-CN">
                <a:latin typeface="Arial" panose="020B0604020202020204" pitchFamily="34" charset="0"/>
              </a:rPr>
              <a:t>spatial domain S</a:t>
            </a:r>
            <a:r>
              <a:rPr lang="zh-CN" altLang="en-US">
                <a:latin typeface="Arial" panose="020B0604020202020204" pitchFamily="34" charset="0"/>
              </a:rPr>
              <a:t>）和像素范围域（</a:t>
            </a:r>
            <a:r>
              <a:rPr lang="en-US" altLang="zh-CN">
                <a:latin typeface="Arial" panose="020B0604020202020204" pitchFamily="34" charset="0"/>
              </a:rPr>
              <a:t>range domain R</a:t>
            </a:r>
            <a:r>
              <a:rPr lang="zh-CN" altLang="en-US">
                <a:latin typeface="Arial" panose="020B0604020202020204" pitchFamily="34" charset="0"/>
              </a:rPr>
              <a:t>）</a:t>
            </a:r>
            <a:endParaRPr lang="zh-CN" altLang="en-US">
              <a:latin typeface="Arial" panose="020B0604020202020204" pitchFamily="34" charset="0"/>
            </a:endParaRPr>
          </a:p>
        </p:txBody>
      </p:sp>
      <p:sp>
        <p:nvSpPr>
          <p:cNvPr id="256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1D1C15-5482-2C42-AECB-58255DC18C9F}"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matchingName="Title and Content">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770965" y="243077"/>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D38F84A-0DAB-4FDA-8DF1-F13CCEC655C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4D36EBC-980E-46FD-831B-14D976329A7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96AFD30-11EF-431A-B5FE-E39405BC5F4A}"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oleObject" Target="../embeddings/oleObject2.bin"/><Relationship Id="rId2" Type="http://schemas.openxmlformats.org/officeDocument/2006/relationships/image" Target="../media/image18.png"/><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1.wmf"/><Relationship Id="rId3" Type="http://schemas.openxmlformats.org/officeDocument/2006/relationships/oleObject" Target="../embeddings/oleObject4.bin"/><Relationship Id="rId2" Type="http://schemas.openxmlformats.org/officeDocument/2006/relationships/image" Target="../media/image20.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3.wmf"/><Relationship Id="rId3" Type="http://schemas.openxmlformats.org/officeDocument/2006/relationships/oleObject" Target="../embeddings/oleObject6.bin"/><Relationship Id="rId2" Type="http://schemas.openxmlformats.org/officeDocument/2006/relationships/image" Target="../media/image22.w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image" Target="../media/image2.jpeg"/><Relationship Id="rId6" Type="http://schemas.openxmlformats.org/officeDocument/2006/relationships/image" Target="../media/image26.wmf"/><Relationship Id="rId5" Type="http://schemas.openxmlformats.org/officeDocument/2006/relationships/oleObject" Target="../embeddings/oleObject9.bin"/><Relationship Id="rId4" Type="http://schemas.openxmlformats.org/officeDocument/2006/relationships/image" Target="../media/image25.wmf"/><Relationship Id="rId3" Type="http://schemas.openxmlformats.org/officeDocument/2006/relationships/oleObject" Target="../embeddings/oleObject8.bin"/><Relationship Id="rId2" Type="http://schemas.openxmlformats.org/officeDocument/2006/relationships/image" Target="../media/image24.wmf"/><Relationship Id="rId1"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8.wmf"/><Relationship Id="rId3" Type="http://schemas.openxmlformats.org/officeDocument/2006/relationships/oleObject" Target="../embeddings/oleObject11.bin"/><Relationship Id="rId2" Type="http://schemas.openxmlformats.org/officeDocument/2006/relationships/image" Target="../media/image27.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tags" Target="../tags/tag2.xml"/><Relationship Id="rId2" Type="http://schemas.openxmlformats.org/officeDocument/2006/relationships/image" Target="../media/image29.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jpeg"/><Relationship Id="rId2" Type="http://schemas.openxmlformats.org/officeDocument/2006/relationships/image" Target="../media/image34.wmf"/><Relationship Id="rId1"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3.pn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file:///C:\Users\xjpen\AppData\Local\Temp\wps\INetCache\3596b2d57daa0080ce6c1e7479553119" TargetMode="External"/><Relationship Id="rId1" Type="http://schemas.openxmlformats.org/officeDocument/2006/relationships/image" Target="../media/image6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902" y="1578279"/>
            <a:ext cx="8338098" cy="1387904"/>
          </a:xfrm>
        </p:spPr>
        <p:txBody>
          <a:bodyPr>
            <a:noAutofit/>
          </a:bodyPr>
          <a:lstStyle/>
          <a:p>
            <a:r>
              <a:rPr lang="en-US" altLang="zh-CN" sz="4000" dirty="0"/>
              <a:t>Image</a:t>
            </a:r>
            <a:r>
              <a:rPr lang="zh-CN" altLang="en-US" sz="4000" dirty="0"/>
              <a:t> </a:t>
            </a:r>
            <a:r>
              <a:rPr lang="en-US" altLang="zh-CN" sz="4000" dirty="0"/>
              <a:t>Processing</a:t>
            </a:r>
            <a:r>
              <a:rPr lang="zh-CN" altLang="en-US" sz="4000" dirty="0"/>
              <a:t> </a:t>
            </a:r>
            <a:r>
              <a:rPr lang="en-US" altLang="zh-CN" sz="4000" dirty="0" err="1"/>
              <a:t>Fundation</a:t>
            </a:r>
            <a:br>
              <a:rPr lang="en-US" altLang="ja-JP" sz="4000" dirty="0"/>
            </a:br>
            <a:r>
              <a:rPr lang="ja-JP" altLang="en-US" sz="4000"/>
              <a:t>图像处理基础</a:t>
            </a:r>
            <a:r>
              <a:rPr lang="en-US" altLang="zh-CN" sz="4000" dirty="0"/>
              <a:t>I</a:t>
            </a:r>
            <a:endParaRPr lang="zh-CN" altLang="en-US" sz="4000" dirty="0"/>
          </a:p>
        </p:txBody>
      </p:sp>
      <p:sp>
        <p:nvSpPr>
          <p:cNvPr id="3" name="副标题 2"/>
          <p:cNvSpPr>
            <a:spLocks noGrp="1"/>
          </p:cNvSpPr>
          <p:nvPr>
            <p:ph type="subTitle" idx="1"/>
          </p:nvPr>
        </p:nvSpPr>
        <p:spPr/>
        <p:txBody>
          <a:bodyPr>
            <a:normAutofit/>
          </a:bodyPr>
          <a:lstStyle/>
          <a:p>
            <a:r>
              <a:rPr lang="zh-CN" altLang="en-US" sz="2000" dirty="0"/>
              <a:t>彭小江，博士，副教授</a:t>
            </a:r>
            <a:endParaRPr lang="en-US" altLang="zh-CN" sz="2000" dirty="0"/>
          </a:p>
          <a:p>
            <a:r>
              <a:rPr lang="zh-CN" altLang="en-US" sz="2000" dirty="0"/>
              <a:t>深圳技术大学</a:t>
            </a:r>
            <a:endParaRPr lang="en-US" altLang="zh-CN" sz="2000" dirty="0"/>
          </a:p>
          <a:p>
            <a:r>
              <a:rPr lang="zh-CN" altLang="en-US" sz="2000" dirty="0"/>
              <a:t>邮箱</a:t>
            </a:r>
            <a:r>
              <a:rPr lang="en-US" altLang="zh-CN" sz="2000" dirty="0"/>
              <a:t>: pengxiaojiang@sztu.edu.cn</a:t>
            </a:r>
            <a:endParaRPr lang="en-US" altLang="zh-CN" sz="2000" dirty="0"/>
          </a:p>
          <a:p>
            <a:r>
              <a:rPr lang="zh-CN" altLang="en-US" sz="2000" dirty="0"/>
              <a:t>主页</a:t>
            </a:r>
            <a:r>
              <a:rPr lang="en-US" altLang="zh-CN" sz="2000" dirty="0"/>
              <a:t>: https://pengxj.github.io/</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zh-CN" altLang="en-US" dirty="0"/>
              <a:t>由于满足</a:t>
            </a:r>
            <a:r>
              <a:rPr lang="en-US" altLang="zh-CN" dirty="0"/>
              <a:t>f(x1+x2)=f(x1)+f(x2),</a:t>
            </a:r>
            <a:r>
              <a:rPr lang="zh-CN" altLang="en-US" dirty="0"/>
              <a:t> 我们称上述点运算是线性的</a:t>
            </a:r>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018773" y="2480246"/>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b </a:t>
            </a:r>
            <a:endParaRPr lang="en-US" sz="2400" i="1"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0" y="3014345"/>
            <a:ext cx="2713990" cy="2874645"/>
          </a:xfrm>
          <a:prstGeom prst="rect">
            <a:avLst/>
          </a:prstGeom>
        </p:spPr>
      </p:pic>
      <p:pic>
        <p:nvPicPr>
          <p:cNvPr id="9" name="图片 8"/>
          <p:cNvPicPr>
            <a:picLocks noChangeAspect="1"/>
          </p:cNvPicPr>
          <p:nvPr/>
        </p:nvPicPr>
        <p:blipFill>
          <a:blip r:embed="rId2"/>
          <a:stretch>
            <a:fillRect/>
          </a:stretch>
        </p:blipFill>
        <p:spPr>
          <a:xfrm>
            <a:off x="2918460" y="3014345"/>
            <a:ext cx="2713355" cy="2875280"/>
          </a:xfrm>
          <a:prstGeom prst="rect">
            <a:avLst/>
          </a:prstGeom>
        </p:spPr>
      </p:pic>
      <p:pic>
        <p:nvPicPr>
          <p:cNvPr id="10" name="图片 9"/>
          <p:cNvPicPr>
            <a:picLocks noChangeAspect="1"/>
          </p:cNvPicPr>
          <p:nvPr/>
        </p:nvPicPr>
        <p:blipFill>
          <a:blip r:embed="rId3"/>
          <a:stretch>
            <a:fillRect/>
          </a:stretch>
        </p:blipFill>
        <p:spPr>
          <a:xfrm>
            <a:off x="5835650" y="3014345"/>
            <a:ext cx="2749550" cy="2912745"/>
          </a:xfrm>
          <a:prstGeom prst="rect">
            <a:avLst/>
          </a:prstGeom>
        </p:spPr>
      </p:pic>
      <p:sp>
        <p:nvSpPr>
          <p:cNvPr id="11" name="文本框 10"/>
          <p:cNvSpPr txBox="1"/>
          <p:nvPr/>
        </p:nvSpPr>
        <p:spPr>
          <a:xfrm>
            <a:off x="3989070" y="5989955"/>
            <a:ext cx="1101090" cy="368300"/>
          </a:xfrm>
          <a:prstGeom prst="rect">
            <a:avLst/>
          </a:prstGeom>
          <a:noFill/>
        </p:spPr>
        <p:txBody>
          <a:bodyPr wrap="none" rtlCol="0">
            <a:spAutoFit/>
          </a:bodyPr>
          <a:p>
            <a:r>
              <a:rPr lang="en-US" altLang="zh-CN"/>
              <a:t>a=1.2,b=0</a:t>
            </a:r>
            <a:endParaRPr lang="en-US" altLang="zh-CN"/>
          </a:p>
        </p:txBody>
      </p:sp>
      <p:sp>
        <p:nvSpPr>
          <p:cNvPr id="12" name="文本框 11"/>
          <p:cNvSpPr txBox="1"/>
          <p:nvPr/>
        </p:nvSpPr>
        <p:spPr>
          <a:xfrm>
            <a:off x="6932930" y="5996940"/>
            <a:ext cx="1332230" cy="368300"/>
          </a:xfrm>
          <a:prstGeom prst="rect">
            <a:avLst/>
          </a:prstGeom>
          <a:noFill/>
        </p:spPr>
        <p:txBody>
          <a:bodyPr wrap="none" rtlCol="0">
            <a:spAutoFit/>
          </a:bodyPr>
          <a:p>
            <a:r>
              <a:rPr lang="en-US" altLang="zh-CN"/>
              <a:t>a=1.0,b=100</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非线性点运算</a:t>
            </a:r>
            <a:endParaRPr lang="en-US" dirty="0"/>
          </a:p>
        </p:txBody>
      </p:sp>
      <p:sp>
        <p:nvSpPr>
          <p:cNvPr id="3" name="Content Placeholder 2"/>
          <p:cNvSpPr>
            <a:spLocks noGrp="1"/>
          </p:cNvSpPr>
          <p:nvPr>
            <p:ph idx="1"/>
          </p:nvPr>
        </p:nvSpPr>
        <p:spPr/>
        <p:txBody>
          <a:bodyPr/>
          <a:lstStyle/>
          <a:p>
            <a:r>
              <a:rPr lang="en-US" altLang="zh-CN" dirty="0"/>
              <a:t>gamma</a:t>
            </a:r>
            <a:r>
              <a:rPr lang="zh-CN" altLang="en-US" dirty="0"/>
              <a:t>矫正</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1109586" y="1789655"/>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f (</a:t>
            </a:r>
            <a:r>
              <a:rPr lang="en-US" sz="2400" i="1" dirty="0">
                <a:latin typeface="Times New Roman" panose="02020603050405020304" pitchFamily="18" charset="0"/>
                <a:cs typeface="Times New Roman" panose="02020603050405020304" pitchFamily="18" charset="0"/>
              </a:rPr>
              <a:t>x) </a:t>
            </a:r>
            <a:r>
              <a:rPr lang="zh-CN" altLang="en-US" sz="2400" i="1" baseline="30000" dirty="0">
                <a:latin typeface="Times New Roman" panose="02020603050405020304" pitchFamily="18" charset="0"/>
                <a:cs typeface="Times New Roman" panose="02020603050405020304" pitchFamily="18" charset="0"/>
              </a:rPr>
              <a:t>𝛾</a:t>
            </a:r>
            <a:endParaRPr lang="en-US" sz="2400" i="1" baseline="30000"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369" b="10609"/>
          <a:stretch>
            <a:fillRect/>
          </a:stretch>
        </p:blipFill>
        <p:spPr bwMode="auto">
          <a:xfrm>
            <a:off x="3851794" y="985169"/>
            <a:ext cx="4948799" cy="3889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9302" y="2614646"/>
            <a:ext cx="3356975" cy="2677656"/>
          </a:xfrm>
          <a:prstGeom prst="rect">
            <a:avLst/>
          </a:prstGeom>
          <a:noFill/>
        </p:spPr>
        <p:txBody>
          <a:bodyPr wrap="square" rtlCol="0">
            <a:spAutoFit/>
          </a:bodyPr>
          <a:lstStyle/>
          <a:p>
            <a:pPr marL="342900" indent="-342900">
              <a:buAutoNum type="arabicPeriod"/>
            </a:pPr>
            <a:r>
              <a:rPr lang="zh-CN" altLang="en-US" sz="2400" dirty="0"/>
              <a:t>当𝛾</a:t>
            </a:r>
            <a:r>
              <a:rPr lang="en-US" altLang="zh-CN" sz="2400" dirty="0"/>
              <a:t>&lt;1</a:t>
            </a:r>
            <a:r>
              <a:rPr lang="zh-CN" altLang="en-US" sz="2400" dirty="0"/>
              <a:t>时：输入低灰度区间输出的动态范围变大；输入高灰度值区间，动态范围变小；总体亮度变大</a:t>
            </a:r>
            <a:endParaRPr lang="en-US" altLang="zh-CN" sz="2400" dirty="0"/>
          </a:p>
          <a:p>
            <a:pPr marL="342900" indent="-342900">
              <a:buAutoNum type="arabicPeriod"/>
            </a:pPr>
            <a:endParaRPr lang="en-US" altLang="zh-CN" sz="2400" dirty="0"/>
          </a:p>
          <a:p>
            <a:pPr marL="342900" indent="-342900">
              <a:buAutoNum type="arabicPeriod"/>
            </a:pPr>
            <a:r>
              <a:rPr lang="zh-CN" altLang="en-US" sz="2400" dirty="0"/>
              <a:t>当𝛾</a:t>
            </a:r>
            <a:r>
              <a:rPr lang="en-US" altLang="zh-CN" sz="2400" dirty="0"/>
              <a:t>&gt;1</a:t>
            </a:r>
            <a:r>
              <a:rPr lang="zh-CN" altLang="en-US" sz="2400" dirty="0"/>
              <a:t>时</a:t>
            </a:r>
            <a:r>
              <a:rPr lang="en-US" altLang="zh-CN" sz="2400" dirty="0"/>
              <a:t>,</a:t>
            </a:r>
            <a:r>
              <a:rPr lang="zh-CN" altLang="en-US" sz="2400" dirty="0"/>
              <a:t>正好相反</a:t>
            </a:r>
            <a:endParaRPr lang="en-US" sz="2400" dirty="0"/>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3790" r="5582" b="4668"/>
          <a:stretch>
            <a:fillRect/>
          </a:stretch>
        </p:blipFill>
        <p:spPr bwMode="auto">
          <a:xfrm>
            <a:off x="4572000" y="4985714"/>
            <a:ext cx="3895594" cy="1477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图像之间运算</a:t>
            </a:r>
            <a:endParaRPr lang="en-US" dirty="0"/>
          </a:p>
        </p:txBody>
      </p:sp>
      <p:sp>
        <p:nvSpPr>
          <p:cNvPr id="3" name="Content Placeholder 2"/>
          <p:cNvSpPr>
            <a:spLocks noGrp="1"/>
          </p:cNvSpPr>
          <p:nvPr>
            <p:ph idx="1"/>
          </p:nvPr>
        </p:nvSpPr>
        <p:spPr/>
        <p:txBody>
          <a:bodyPr/>
          <a:lstStyle/>
          <a:p>
            <a:r>
              <a:rPr lang="zh-CN" altLang="en-US" dirty="0"/>
              <a:t>两幅图像</a:t>
            </a:r>
            <a:r>
              <a:rPr lang="en-US" altLang="zh-CN" dirty="0"/>
              <a:t>f,</a:t>
            </a:r>
            <a:r>
              <a:rPr lang="zh-CN" altLang="en-US" dirty="0"/>
              <a:t> </a:t>
            </a:r>
            <a:r>
              <a:rPr lang="en-US" altLang="zh-CN" dirty="0"/>
              <a:t>h:</a:t>
            </a:r>
            <a:endParaRPr lang="en-US" altLang="zh-CN" dirty="0"/>
          </a:p>
          <a:p>
            <a:endParaRPr lang="en-US" altLang="zh-CN" dirty="0"/>
          </a:p>
          <a:p>
            <a:r>
              <a:rPr lang="en-US" dirty="0"/>
              <a:t>alpha-matt</a:t>
            </a:r>
            <a:r>
              <a:rPr lang="en-US" altLang="zh-CN" dirty="0"/>
              <a:t>ing:</a:t>
            </a:r>
            <a:r>
              <a:rPr lang="en-US" dirty="0"/>
              <a:t> </a:t>
            </a:r>
            <a:endParaRPr 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260889" y="1815569"/>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b</a:t>
            </a:r>
            <a:r>
              <a:rPr lang="en-US" altLang="zh-CN" sz="2400" i="1" dirty="0" err="1">
                <a:latin typeface="Times New Roman" panose="02020603050405020304" pitchFamily="18" charset="0"/>
                <a:cs typeface="Times New Roman" panose="02020603050405020304" pitchFamily="18" charset="0"/>
              </a:rPr>
              <a:t>h</a:t>
            </a:r>
            <a:r>
              <a:rPr lang="en-US" altLang="zh-CN" sz="2400" i="1" dirty="0">
                <a:latin typeface="Times New Roman" panose="02020603050405020304" pitchFamily="18" charset="0"/>
                <a:cs typeface="Times New Roman" panose="02020603050405020304" pitchFamily="18" charset="0"/>
              </a:rPr>
              <a:t>(x)</a:t>
            </a:r>
            <a:r>
              <a:rPr lang="en-US" sz="2400" i="1" dirty="0">
                <a:latin typeface="Times New Roman" panose="02020603050405020304" pitchFamily="18" charset="0"/>
                <a:cs typeface="Times New Roman" panose="02020603050405020304" pitchFamily="18" charset="0"/>
              </a:rPr>
              <a:t> </a:t>
            </a:r>
            <a:endParaRPr lang="en-US" sz="2400" i="1" dirty="0">
              <a:latin typeface="Times New Roman" panose="02020603050405020304" pitchFamily="18" charset="0"/>
              <a:cs typeface="Times New Roman" panose="02020603050405020304" pitchFamily="18" charset="0"/>
            </a:endParaRPr>
          </a:p>
        </p:txBody>
      </p:sp>
      <p:sp>
        <p:nvSpPr>
          <p:cNvPr id="6" name="Rectangle 5"/>
          <p:cNvSpPr/>
          <p:nvPr/>
        </p:nvSpPr>
        <p:spPr>
          <a:xfrm>
            <a:off x="4289669" y="2688405"/>
            <a:ext cx="3991798" cy="52322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(1 −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0</a:t>
            </a:r>
            <a:r>
              <a:rPr lang="en-US" sz="2800" i="1"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x)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1</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pic>
        <p:nvPicPr>
          <p:cNvPr id="2049" name="Picture 1" descr="page137image390719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3420" y="3988604"/>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37image39072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612" y="3374835"/>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37image390729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064" y="4095285"/>
            <a:ext cx="1444691" cy="9687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816303" y="3726518"/>
            <a:ext cx="302895" cy="368300"/>
          </a:xfrm>
          <a:prstGeom prst="rect">
            <a:avLst/>
          </a:prstGeom>
        </p:spPr>
        <p:txBody>
          <a:bodyPr wrap="none">
            <a:spAutoFit/>
          </a:bodyPr>
          <a:lstStyle/>
          <a:p>
            <a:r>
              <a:rPr lang="el-GR" i="1" dirty="0">
                <a:latin typeface="Times New Roman" panose="02020603050405020304" pitchFamily="18" charset="0"/>
                <a:cs typeface="Times New Roman" panose="02020603050405020304" pitchFamily="18" charset="0"/>
              </a:rPr>
              <a:t>α</a:t>
            </a:r>
            <a:endParaRPr lang="el-GR"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200597" y="4237709"/>
            <a:ext cx="300082" cy="369332"/>
          </a:xfrm>
          <a:prstGeom prst="rect">
            <a:avLst/>
          </a:prstGeom>
          <a:noFill/>
        </p:spPr>
        <p:txBody>
          <a:bodyPr wrap="none" rtlCol="0">
            <a:spAutoFit/>
          </a:bodyPr>
          <a:lstStyle/>
          <a:p>
            <a:r>
              <a:rPr lang="en-US" altLang="zh-CN" dirty="0"/>
              <a:t>=</a:t>
            </a:r>
            <a:endParaRPr lang="en-US" dirty="0"/>
          </a:p>
        </p:txBody>
      </p:sp>
      <p:sp>
        <p:nvSpPr>
          <p:cNvPr id="9" name="文本框 8"/>
          <p:cNvSpPr txBox="1"/>
          <p:nvPr/>
        </p:nvSpPr>
        <p:spPr>
          <a:xfrm>
            <a:off x="6285865" y="4589145"/>
            <a:ext cx="574675" cy="368300"/>
          </a:xfrm>
          <a:prstGeom prst="rect">
            <a:avLst/>
          </a:prstGeom>
          <a:noFill/>
        </p:spPr>
        <p:txBody>
          <a:bodyPr wrap="none" rtlCol="0" anchor="t">
            <a:spAutoFit/>
          </a:bodyPr>
          <a:p>
            <a:r>
              <a:rPr lang="en-US" i="1" dirty="0">
                <a:latin typeface="Times New Roman" panose="02020603050405020304" pitchFamily="18" charset="0"/>
                <a:cs typeface="Times New Roman" panose="02020603050405020304" pitchFamily="18" charset="0"/>
                <a:sym typeface="+mn-ea"/>
              </a:rPr>
              <a:t>f</a:t>
            </a:r>
            <a:r>
              <a:rPr lang="en-US" i="1" baseline="-25000" dirty="0">
                <a:latin typeface="Times New Roman" panose="02020603050405020304" pitchFamily="18" charset="0"/>
                <a:cs typeface="Times New Roman" panose="02020603050405020304" pitchFamily="18" charset="0"/>
                <a:sym typeface="+mn-ea"/>
              </a:rPr>
              <a:t>1</a:t>
            </a:r>
            <a:r>
              <a:rPr lang="en-US" i="1" dirty="0">
                <a:latin typeface="Times New Roman" panose="02020603050405020304" pitchFamily="18" charset="0"/>
                <a:cs typeface="Times New Roman" panose="02020603050405020304" pitchFamily="18" charset="0"/>
                <a:sym typeface="+mn-ea"/>
              </a:rPr>
              <a:t>(x)</a:t>
            </a:r>
            <a:endParaRPr lang="zh-CN" altLang="en-US"/>
          </a:p>
        </p:txBody>
      </p:sp>
      <p:sp>
        <p:nvSpPr>
          <p:cNvPr id="10" name="文本框 9"/>
          <p:cNvSpPr txBox="1"/>
          <p:nvPr/>
        </p:nvSpPr>
        <p:spPr>
          <a:xfrm>
            <a:off x="4427220" y="4606925"/>
            <a:ext cx="1546225" cy="368300"/>
          </a:xfrm>
          <a:prstGeom prst="rect">
            <a:avLst/>
          </a:prstGeom>
          <a:noFill/>
        </p:spPr>
        <p:txBody>
          <a:bodyPr wrap="none" rtlCol="0" anchor="t">
            <a:spAutoFit/>
          </a:bodyPr>
          <a:p>
            <a:r>
              <a:rPr lang="en-US" i="1" dirty="0">
                <a:latin typeface="Times New Roman" panose="02020603050405020304" pitchFamily="18" charset="0"/>
                <a:cs typeface="Times New Roman" panose="02020603050405020304" pitchFamily="18" charset="0"/>
                <a:sym typeface="+mn-ea"/>
              </a:rPr>
              <a:t>f</a:t>
            </a:r>
            <a:r>
              <a:rPr lang="en-US" i="1" baseline="-25000" dirty="0">
                <a:latin typeface="Times New Roman" panose="02020603050405020304" pitchFamily="18" charset="0"/>
                <a:cs typeface="Times New Roman" panose="02020603050405020304" pitchFamily="18" charset="0"/>
                <a:sym typeface="+mn-ea"/>
              </a:rPr>
              <a:t>0</a:t>
            </a:r>
            <a:r>
              <a:rPr lang="en-US" i="1" dirty="0">
                <a:latin typeface="Times New Roman" panose="02020603050405020304" pitchFamily="18" charset="0"/>
                <a:cs typeface="Times New Roman" panose="02020603050405020304" pitchFamily="18" charset="0"/>
                <a:sym typeface="+mn-ea"/>
              </a:rPr>
              <a:t>(x) </a:t>
            </a:r>
            <a:r>
              <a:rPr lang="zh-CN" altLang="en-US" i="1" dirty="0">
                <a:latin typeface="Times New Roman" panose="02020603050405020304" pitchFamily="18" charset="0"/>
                <a:cs typeface="Times New Roman" panose="02020603050405020304" pitchFamily="18" charset="0"/>
                <a:sym typeface="+mn-ea"/>
              </a:rPr>
              <a:t>背景图片</a:t>
            </a:r>
            <a:endParaRPr lang="zh-CN" altLang="en-US" i="1"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直方图均衡化</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770966" y="1089764"/>
            <a:ext cx="7886700" cy="1200329"/>
          </a:xfrm>
          <a:prstGeom prst="rect">
            <a:avLst/>
          </a:prstGeom>
          <a:noFill/>
        </p:spPr>
        <p:txBody>
          <a:bodyPr wrap="square" rtlCol="0">
            <a:spAutoFit/>
          </a:bodyPr>
          <a:lstStyle/>
          <a:p>
            <a:r>
              <a:rPr lang="en-US" sz="2400" dirty="0"/>
              <a:t>一种直方图增强方法</a:t>
            </a:r>
            <a:r>
              <a:rPr lang="zh-CN" altLang="en-US" sz="2400" dirty="0"/>
              <a:t>：</a:t>
            </a:r>
            <a:r>
              <a:rPr lang="en-US" sz="2400" dirty="0"/>
              <a:t>将原图的直方图改变为整个像素值范围内基本均匀的分布</a:t>
            </a:r>
            <a:r>
              <a:rPr lang="zh-CN" altLang="en-US" sz="2400" dirty="0"/>
              <a:t>，扩大了值的动态范围，增强了对比度。</a:t>
            </a:r>
            <a:endParaRPr lang="en-US" sz="2400" dirty="0"/>
          </a:p>
        </p:txBody>
      </p:sp>
      <p:graphicFrame>
        <p:nvGraphicFramePr>
          <p:cNvPr id="6" name="Object 2"/>
          <p:cNvGraphicFramePr>
            <a:graphicFrameLocks noChangeAspect="1"/>
          </p:cNvGraphicFramePr>
          <p:nvPr/>
        </p:nvGraphicFramePr>
        <p:xfrm>
          <a:off x="3627415" y="2563074"/>
          <a:ext cx="3455988" cy="3068637"/>
        </p:xfrm>
        <a:graphic>
          <a:graphicData uri="http://schemas.openxmlformats.org/presentationml/2006/ole">
            <mc:AlternateContent xmlns:mc="http://schemas.openxmlformats.org/markup-compatibility/2006">
              <mc:Choice xmlns:v="urn:schemas-microsoft-com:vml" Requires="v">
                <p:oleObj spid="_x0000_s39955" name="BMP 图象" r:id="rId1" imgW="1781175" imgH="1276350" progId="Paint.Picture">
                  <p:embed/>
                </p:oleObj>
              </mc:Choice>
              <mc:Fallback>
                <p:oleObj name="BMP 图象" r:id="rId1" imgW="1781175" imgH="127635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15" y="2563074"/>
                        <a:ext cx="3455988"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1031853" y="2528149"/>
          <a:ext cx="2114550" cy="3240087"/>
        </p:xfrm>
        <a:graphic>
          <a:graphicData uri="http://schemas.openxmlformats.org/presentationml/2006/ole">
            <mc:AlternateContent xmlns:mc="http://schemas.openxmlformats.org/markup-compatibility/2006">
              <mc:Choice xmlns:v="urn:schemas-microsoft-com:vml" Requires="v">
                <p:oleObj spid="_x0000_s39956" name="BMP 图象" r:id="rId3" imgW="1504950" imgH="2305050" progId="Paint.Picture">
                  <p:embed/>
                </p:oleObj>
              </mc:Choice>
              <mc:Fallback>
                <p:oleObj name="BMP 图象" r:id="rId3" imgW="1504950" imgH="2305050" progId="Paint.Picture">
                  <p:embed/>
                  <p:pic>
                    <p:nvPicPr>
                      <p:cNvPr id="0" name="Object 3"/>
                      <p:cNvPicPr>
                        <a:picLocks noChangeAspect="1" noChangeArrowheads="1"/>
                      </p:cNvPicPr>
                      <p:nvPr/>
                    </p:nvPicPr>
                    <p:blipFill>
                      <a:blip r:embed="rId4">
                        <a:lum bright="30000" contrast="-12000"/>
                        <a:extLst>
                          <a:ext uri="{28A0092B-C50C-407E-A947-70E740481C1C}">
                            <a14:useLocalDpi xmlns:a14="http://schemas.microsoft.com/office/drawing/2010/main" val="0"/>
                          </a:ext>
                        </a:extLst>
                      </a:blip>
                      <a:srcRect/>
                      <a:stretch>
                        <a:fillRect/>
                      </a:stretch>
                    </p:blipFill>
                    <p:spPr bwMode="auto">
                      <a:xfrm>
                        <a:off x="1031853" y="2528149"/>
                        <a:ext cx="2114550"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Times New Roman" panose="02020603050405020304" pitchFamily="18" charset="0"/>
                <a:ea typeface="楷体_GB2312" pitchFamily="49" charset="-122"/>
              </a:rPr>
              <a:t>为什么用直方图</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770966" y="1001462"/>
            <a:ext cx="7886700" cy="3539430"/>
          </a:xfrm>
          <a:prstGeom prst="rect">
            <a:avLst/>
          </a:prstGeom>
        </p:spPr>
        <p:txBody>
          <a:bodyPr wrap="square">
            <a:spAutoFit/>
          </a:bodyPr>
          <a:lstStyle/>
          <a:p>
            <a:pPr marL="457200" indent="-457200">
              <a:buFont typeface="Arial" panose="020B0604020202020204" pitchFamily="34" charset="0"/>
              <a:buChar char="•"/>
            </a:pPr>
            <a:r>
              <a:rPr lang="ja-JP" altLang="en-US" sz="2800"/>
              <a:t>图像成像质量的好坏可以从其直方图的形状 上得到反映</a:t>
            </a:r>
            <a:endParaRPr lang="ja-JP" altLang="en-US" sz="2800"/>
          </a:p>
          <a:p>
            <a:pPr marL="457200" indent="-457200">
              <a:buFont typeface="Arial" panose="020B0604020202020204" pitchFamily="34" charset="0"/>
              <a:buChar char="•"/>
            </a:pPr>
            <a:r>
              <a:rPr lang="ja-JP" altLang="en-US" sz="2800"/>
              <a:t>一幅高质量的图像应能充分利用成像系统的动态范围</a:t>
            </a:r>
            <a:endParaRPr lang="ja-JP" altLang="en-US" sz="2800"/>
          </a:p>
          <a:p>
            <a:pPr marL="457200" indent="-457200">
              <a:buFont typeface="Arial" panose="020B0604020202020204" pitchFamily="34" charset="0"/>
              <a:buChar char="•"/>
            </a:pPr>
            <a:r>
              <a:rPr lang="ja-JP" altLang="en-US" sz="2800"/>
              <a:t>对于在整个灰度范围内均有分布的图像而言</a:t>
            </a:r>
            <a:r>
              <a:rPr lang="en-US" altLang="ja-JP" sz="2800" dirty="0"/>
              <a:t>,</a:t>
            </a:r>
            <a:r>
              <a:rPr lang="ja-JP" altLang="en-US" sz="2800"/>
              <a:t>具有均匀分布特性的图像一般具有较好的清晰度和对比度</a:t>
            </a:r>
            <a:endParaRPr lang="ja-JP" altLang="en-US" sz="2800"/>
          </a:p>
          <a:p>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Rectangle 69"/>
          <p:cNvSpPr>
            <a:spLocks noChangeArrowheads="1"/>
          </p:cNvSpPr>
          <p:nvPr/>
        </p:nvSpPr>
        <p:spPr bwMode="auto">
          <a:xfrm>
            <a:off x="770965" y="864579"/>
            <a:ext cx="7886700" cy="34532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下面先讨论连续变化图像的均衡化问题，然后推广到离散的数字图像上。</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设</a:t>
            </a:r>
            <a:r>
              <a:rPr lang="en-US" altLang="zh-CN" sz="2400" dirty="0">
                <a:latin typeface="宋体" panose="02010600030101010101" pitchFamily="2" charset="-122"/>
              </a:rPr>
              <a:t>r</a:t>
            </a:r>
            <a:r>
              <a:rPr lang="zh-CN" altLang="en-US" sz="2400" dirty="0">
                <a:latin typeface="宋体" panose="02010600030101010101" pitchFamily="2" charset="-122"/>
              </a:rPr>
              <a:t>和</a:t>
            </a:r>
            <a:r>
              <a:rPr lang="en-US" altLang="zh-CN" sz="2400" dirty="0">
                <a:latin typeface="宋体" panose="02010600030101010101" pitchFamily="2" charset="-122"/>
              </a:rPr>
              <a:t>s</a:t>
            </a:r>
            <a:r>
              <a:rPr lang="zh-CN" altLang="en-US" sz="2400" dirty="0">
                <a:latin typeface="宋体" panose="02010600030101010101" pitchFamily="2" charset="-122"/>
              </a:rPr>
              <a:t>分别表示归一化了的</a:t>
            </a:r>
            <a:r>
              <a:rPr lang="zh-CN" altLang="en-US" sz="2400" dirty="0">
                <a:solidFill>
                  <a:srgbClr val="FF0000"/>
                </a:solidFill>
                <a:latin typeface="宋体" panose="02010600030101010101" pitchFamily="2" charset="-122"/>
              </a:rPr>
              <a:t>原图像灰度</a:t>
            </a:r>
            <a:r>
              <a:rPr lang="zh-CN" altLang="en-US" sz="2400" dirty="0">
                <a:latin typeface="宋体" panose="02010600030101010101" pitchFamily="2" charset="-122"/>
              </a:rPr>
              <a:t>和经直方图</a:t>
            </a:r>
            <a:r>
              <a:rPr lang="zh-CN" altLang="en-US" sz="2400" dirty="0">
                <a:solidFill>
                  <a:srgbClr val="FF0000"/>
                </a:solidFill>
                <a:latin typeface="宋体" panose="02010600030101010101" pitchFamily="2" charset="-122"/>
              </a:rPr>
              <a:t>修正后的图像灰度</a:t>
            </a:r>
            <a:r>
              <a:rPr lang="zh-CN" altLang="en-US" sz="2400" dirty="0">
                <a:latin typeface="宋体" panose="02010600030101010101" pitchFamily="2" charset="-122"/>
              </a:rPr>
              <a:t>。即</a:t>
            </a:r>
            <a:endParaRPr lang="zh-CN" altLang="en-US" sz="2400" dirty="0">
              <a:latin typeface="宋体" panose="02010600030101010101" pitchFamily="2" charset="-122"/>
            </a:endParaRPr>
          </a:p>
          <a:p>
            <a:pPr>
              <a:spcBef>
                <a:spcPct val="50000"/>
              </a:spcBef>
              <a:spcAft>
                <a:spcPct val="10000"/>
              </a:spcAft>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4.1-9</a:t>
            </a:r>
            <a:r>
              <a:rPr lang="zh-CN" altLang="en-US" sz="2400" dirty="0">
                <a:latin typeface="宋体" panose="02010600030101010101" pitchFamily="2" charset="-122"/>
              </a:rPr>
              <a:t>）</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在</a:t>
            </a:r>
            <a:r>
              <a:rPr lang="en-US" altLang="zh-CN" sz="2400" dirty="0">
                <a:latin typeface="宋体" panose="02010600030101010101" pitchFamily="2" charset="-122"/>
              </a:rPr>
              <a:t>[0,1]</a:t>
            </a:r>
            <a:r>
              <a:rPr lang="zh-CN" altLang="en-US" sz="2400" dirty="0">
                <a:latin typeface="宋体" panose="02010600030101010101" pitchFamily="2" charset="-122"/>
              </a:rPr>
              <a:t>区间内的任一个</a:t>
            </a:r>
            <a:r>
              <a:rPr lang="en-US" altLang="zh-CN" sz="2400" dirty="0">
                <a:latin typeface="宋体" panose="02010600030101010101" pitchFamily="2" charset="-122"/>
              </a:rPr>
              <a:t>r</a:t>
            </a:r>
            <a:r>
              <a:rPr lang="zh-CN" altLang="en-US" sz="2400" dirty="0">
                <a:latin typeface="宋体" panose="02010600030101010101" pitchFamily="2" charset="-122"/>
              </a:rPr>
              <a:t>值，都可产生一个</a:t>
            </a:r>
            <a:r>
              <a:rPr lang="en-US" altLang="zh-CN" sz="2400" dirty="0">
                <a:latin typeface="宋体" panose="02010600030101010101" pitchFamily="2" charset="-122"/>
              </a:rPr>
              <a:t>s</a:t>
            </a:r>
            <a:r>
              <a:rPr lang="zh-CN" altLang="en-US" sz="2400" dirty="0">
                <a:latin typeface="宋体" panose="02010600030101010101" pitchFamily="2" charset="-122"/>
              </a:rPr>
              <a:t>值，且</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(4.1-10)</a:t>
            </a:r>
            <a:endParaRPr lang="en-US" altLang="zh-CN" sz="2400" dirty="0">
              <a:latin typeface="宋体" panose="02010600030101010101" pitchFamily="2" charset="-122"/>
            </a:endParaRPr>
          </a:p>
        </p:txBody>
      </p:sp>
      <p:sp>
        <p:nvSpPr>
          <p:cNvPr id="8" name="Rectangle 72"/>
          <p:cNvSpPr>
            <a:spLocks noChangeArrowheads="1"/>
          </p:cNvSpPr>
          <p:nvPr/>
        </p:nvSpPr>
        <p:spPr bwMode="auto">
          <a:xfrm>
            <a:off x="961465" y="4291091"/>
            <a:ext cx="7696200" cy="2282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a:latin typeface="宋体" panose="02010600030101010101" pitchFamily="2" charset="-122"/>
              </a:rPr>
              <a:t>    T(r)</a:t>
            </a:r>
            <a:r>
              <a:rPr lang="zh-CN" altLang="en-US" sz="2400">
                <a:latin typeface="宋体" panose="02010600030101010101" pitchFamily="2" charset="-122"/>
              </a:rPr>
              <a:t>作为变换函数，满足下列条件：</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①在</a:t>
            </a:r>
            <a:r>
              <a:rPr lang="en-US" altLang="zh-CN" sz="2400">
                <a:latin typeface="宋体" panose="02010600030101010101" pitchFamily="2" charset="-122"/>
              </a:rPr>
              <a:t>0≤r≤1</a:t>
            </a:r>
            <a:r>
              <a:rPr lang="zh-CN" altLang="en-US" sz="2400">
                <a:latin typeface="宋体" panose="02010600030101010101" pitchFamily="2" charset="-122"/>
              </a:rPr>
              <a:t>内为单调递增函数，保证灰度级从黑到白的次序不变；</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②在</a:t>
            </a:r>
            <a:r>
              <a:rPr lang="en-US" altLang="zh-CN" sz="2400">
                <a:latin typeface="宋体" panose="02010600030101010101" pitchFamily="2" charset="-122"/>
              </a:rPr>
              <a:t>0≤r≤1</a:t>
            </a:r>
            <a:r>
              <a:rPr lang="zh-CN" altLang="en-US" sz="2400">
                <a:latin typeface="宋体" panose="02010600030101010101" pitchFamily="2" charset="-122"/>
              </a:rPr>
              <a:t>内，有</a:t>
            </a:r>
            <a:r>
              <a:rPr lang="en-US" altLang="zh-CN" sz="2400">
                <a:latin typeface="宋体" panose="02010600030101010101" pitchFamily="2" charset="-122"/>
              </a:rPr>
              <a:t>0≤T(r)≤1</a:t>
            </a:r>
            <a:r>
              <a:rPr lang="zh-CN" altLang="en-US" sz="2400">
                <a:latin typeface="宋体" panose="02010600030101010101" pitchFamily="2" charset="-122"/>
              </a:rPr>
              <a:t>，确保映射后的像素灰度在允许的范围内。</a:t>
            </a:r>
            <a:endParaRPr lang="zh-CN" altLang="en-US" sz="2400">
              <a:latin typeface="宋体" panose="02010600030101010101" pitchFamily="2" charset="-122"/>
            </a:endParaRPr>
          </a:p>
        </p:txBody>
      </p:sp>
      <p:graphicFrame>
        <p:nvGraphicFramePr>
          <p:cNvPr id="9" name="Object 70"/>
          <p:cNvGraphicFramePr>
            <a:graphicFrameLocks noChangeAspect="1"/>
          </p:cNvGraphicFramePr>
          <p:nvPr/>
        </p:nvGraphicFramePr>
        <p:xfrm>
          <a:off x="3924300" y="2566909"/>
          <a:ext cx="1295400" cy="431800"/>
        </p:xfrm>
        <a:graphic>
          <a:graphicData uri="http://schemas.openxmlformats.org/presentationml/2006/ole">
            <mc:AlternateContent xmlns:mc="http://schemas.openxmlformats.org/markup-compatibility/2006">
              <mc:Choice xmlns:v="urn:schemas-microsoft-com:vml" Requires="v">
                <p:oleObj spid="_x0000_s40977" name="" r:id="rId1" imgW="16154400" imgH="4876800" progId="Equation.3">
                  <p:embed/>
                </p:oleObj>
              </mc:Choice>
              <mc:Fallback>
                <p:oleObj name="" r:id="rId1" imgW="16154400" imgH="4876800" progId="Equation.3">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566909"/>
                        <a:ext cx="12954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71"/>
          <p:cNvGraphicFramePr>
            <a:graphicFrameLocks noChangeAspect="1"/>
          </p:cNvGraphicFramePr>
          <p:nvPr/>
        </p:nvGraphicFramePr>
        <p:xfrm>
          <a:off x="3695700" y="3709909"/>
          <a:ext cx="1447800" cy="482600"/>
        </p:xfrm>
        <a:graphic>
          <a:graphicData uri="http://schemas.openxmlformats.org/presentationml/2006/ole">
            <mc:AlternateContent xmlns:mc="http://schemas.openxmlformats.org/markup-compatibility/2006">
              <mc:Choice xmlns:v="urn:schemas-microsoft-com:vml" Requires="v">
                <p:oleObj spid="_x0000_s40978" name="" r:id="rId3" imgW="13106400" imgH="4876800" progId="Equation.3">
                  <p:embed/>
                </p:oleObj>
              </mc:Choice>
              <mc:Fallback>
                <p:oleObj name="" r:id="rId3" imgW="13106400" imgH="4876800"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3709909"/>
                        <a:ext cx="1447800" cy="48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533400" y="814388"/>
            <a:ext cx="8153400" cy="4838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宋体" panose="02010600030101010101" pitchFamily="2" charset="-122"/>
              </a:rPr>
              <a:t>反变换关系为</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4.1-11</a:t>
            </a: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cs typeface="Times New Roman" panose="02020603050405020304" pitchFamily="18" charset="0"/>
              </a:rPr>
              <a:t>    </a:t>
            </a:r>
            <a:r>
              <a:rPr lang="en-US" altLang="zh-CN" sz="2400" dirty="0">
                <a:latin typeface="宋体" panose="02010600030101010101" pitchFamily="2" charset="-122"/>
                <a:cs typeface="Times New Roman" panose="02020603050405020304" pitchFamily="18" charset="0"/>
              </a:rPr>
              <a:t>T</a:t>
            </a:r>
            <a:r>
              <a:rPr lang="en-US" altLang="zh-CN" sz="2400" baseline="30000" dirty="0">
                <a:latin typeface="宋体" panose="02010600030101010101" pitchFamily="2" charset="-122"/>
                <a:cs typeface="Times New Roman" panose="02020603050405020304" pitchFamily="18" charset="0"/>
              </a:rPr>
              <a:t>-1</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对</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同样满足上述两个条件。</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2400" dirty="0">
                <a:latin typeface="宋体" panose="02010600030101010101" pitchFamily="2" charset="-122"/>
              </a:rPr>
              <a:t>    由概率论理论可知，如果已知随机变量</a:t>
            </a:r>
            <a:r>
              <a:rPr lang="en-US" altLang="zh-CN" sz="2400" dirty="0">
                <a:latin typeface="宋体" panose="02010600030101010101" pitchFamily="2" charset="-122"/>
              </a:rPr>
              <a:t>r</a:t>
            </a:r>
            <a:r>
              <a:rPr lang="zh-CN" altLang="en-US" sz="2400" dirty="0">
                <a:latin typeface="宋体" panose="02010600030101010101" pitchFamily="2" charset="-122"/>
              </a:rPr>
              <a:t>的概率密度为</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而随机变量</a:t>
            </a:r>
            <a:r>
              <a:rPr lang="en-US" altLang="zh-CN" sz="2400" dirty="0">
                <a:latin typeface="宋体" panose="02010600030101010101" pitchFamily="2" charset="-122"/>
              </a:rPr>
              <a:t>s</a:t>
            </a:r>
            <a:r>
              <a:rPr lang="zh-CN" altLang="en-US" sz="2400" dirty="0">
                <a:latin typeface="宋体" panose="02010600030101010101" pitchFamily="2" charset="-122"/>
              </a:rPr>
              <a:t>是</a:t>
            </a:r>
            <a:r>
              <a:rPr lang="en-US" altLang="zh-CN" sz="2400" dirty="0">
                <a:latin typeface="宋体" panose="02010600030101010101" pitchFamily="2" charset="-122"/>
              </a:rPr>
              <a:t>r</a:t>
            </a:r>
            <a:r>
              <a:rPr lang="zh-CN" altLang="en-US" sz="2400" dirty="0">
                <a:latin typeface="宋体" panose="02010600030101010101" pitchFamily="2" charset="-122"/>
              </a:rPr>
              <a:t>的函数，则</a:t>
            </a:r>
            <a:r>
              <a:rPr lang="en-US" altLang="zh-CN" sz="2400" dirty="0">
                <a:latin typeface="宋体" panose="02010600030101010101" pitchFamily="2" charset="-122"/>
              </a:rPr>
              <a:t>s</a:t>
            </a:r>
            <a:r>
              <a:rPr lang="zh-CN" altLang="en-US" sz="2400" dirty="0">
                <a:latin typeface="宋体" panose="02010600030101010101" pitchFamily="2" charset="-122"/>
              </a:rPr>
              <a:t>的概率密度</a:t>
            </a:r>
            <a:r>
              <a:rPr lang="en-US" altLang="zh-CN" sz="2400" i="1" dirty="0" err="1">
                <a:latin typeface="宋体" panose="02010600030101010101" pitchFamily="2" charset="-122"/>
              </a:rPr>
              <a:t>p</a:t>
            </a:r>
            <a:r>
              <a:rPr lang="en-US" altLang="zh-CN" sz="2400" baseline="-25000" dirty="0" err="1">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可以由</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求出。</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假定随机变量</a:t>
            </a:r>
            <a:r>
              <a:rPr lang="en-US" altLang="zh-CN" sz="2400" dirty="0">
                <a:latin typeface="宋体" panose="02010600030101010101" pitchFamily="2" charset="-122"/>
              </a:rPr>
              <a:t>s</a:t>
            </a:r>
            <a:r>
              <a:rPr lang="zh-CN" altLang="en-US" sz="2400" dirty="0">
                <a:latin typeface="宋体" panose="02010600030101010101" pitchFamily="2" charset="-122"/>
              </a:rPr>
              <a:t>的分布函数用</a:t>
            </a:r>
            <a:r>
              <a:rPr lang="en-US" altLang="zh-CN" sz="2400" dirty="0">
                <a:latin typeface="宋体" panose="02010600030101010101" pitchFamily="2" charset="-122"/>
              </a:rPr>
              <a:t>F</a:t>
            </a:r>
            <a:r>
              <a:rPr lang="en-US" altLang="zh-CN" sz="2400" baseline="-25000" dirty="0">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表示，根据分布函数定义</a:t>
            </a:r>
            <a:endParaRPr lang="zh-CN" altLang="en-US" sz="2400" dirty="0">
              <a:latin typeface="宋体" panose="02010600030101010101" pitchFamily="2" charset="-122"/>
            </a:endParaRPr>
          </a:p>
          <a:p>
            <a:pPr algn="just">
              <a:spcBef>
                <a:spcPct val="50000"/>
              </a:spcBef>
              <a:buClrTx/>
              <a:buFontTx/>
              <a:buNone/>
            </a:pP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endParaRPr lang="zh-CN" altLang="en-US" sz="2400" dirty="0">
              <a:latin typeface="Times New Roman" panose="02020603050405020304" pitchFamily="18" charset="0"/>
            </a:endParaRPr>
          </a:p>
        </p:txBody>
      </p:sp>
      <p:sp>
        <p:nvSpPr>
          <p:cNvPr id="60419" name="Rectangle 3"/>
          <p:cNvSpPr>
            <a:spLocks noChangeArrowheads="1"/>
          </p:cNvSpPr>
          <p:nvPr/>
        </p:nvSpPr>
        <p:spPr bwMode="auto">
          <a:xfrm>
            <a:off x="4243388" y="33147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0" name="Object 4"/>
          <p:cNvGraphicFramePr>
            <a:graphicFrameLocks noChangeAspect="1"/>
          </p:cNvGraphicFramePr>
          <p:nvPr/>
        </p:nvGraphicFramePr>
        <p:xfrm>
          <a:off x="2971800" y="1249363"/>
          <a:ext cx="1447800" cy="503237"/>
        </p:xfrm>
        <a:graphic>
          <a:graphicData uri="http://schemas.openxmlformats.org/presentationml/2006/ole">
            <mc:AlternateContent xmlns:mc="http://schemas.openxmlformats.org/markup-compatibility/2006">
              <mc:Choice xmlns:v="urn:schemas-microsoft-com:vml" Requires="v">
                <p:oleObj spid="_x0000_s41989" name="" r:id="rId1" imgW="15849600" imgH="5486400" progId="Equation.3">
                  <p:embed/>
                </p:oleObj>
              </mc:Choice>
              <mc:Fallback>
                <p:oleObj name="" r:id="rId1" imgW="15849600" imgH="5486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49363"/>
                        <a:ext cx="1447800"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1" name="Rectangle 5"/>
          <p:cNvSpPr>
            <a:spLocks noChangeArrowheads="1"/>
          </p:cNvSpPr>
          <p:nvPr/>
        </p:nvSpPr>
        <p:spPr bwMode="auto">
          <a:xfrm>
            <a:off x="2795588" y="317658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sp>
        <p:nvSpPr>
          <p:cNvPr id="60422" name="Rectangle 6"/>
          <p:cNvSpPr>
            <a:spLocks noChangeArrowheads="1"/>
          </p:cNvSpPr>
          <p:nvPr/>
        </p:nvSpPr>
        <p:spPr bwMode="auto">
          <a:xfrm>
            <a:off x="3067050" y="323373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3" name="Object 7"/>
          <p:cNvGraphicFramePr>
            <a:graphicFrameLocks noChangeAspect="1"/>
          </p:cNvGraphicFramePr>
          <p:nvPr/>
        </p:nvGraphicFramePr>
        <p:xfrm>
          <a:off x="1143000" y="4648200"/>
          <a:ext cx="7543800" cy="685800"/>
        </p:xfrm>
        <a:graphic>
          <a:graphicData uri="http://schemas.openxmlformats.org/presentationml/2006/ole">
            <mc:AlternateContent xmlns:mc="http://schemas.openxmlformats.org/markup-compatibility/2006">
              <mc:Choice xmlns:v="urn:schemas-microsoft-com:vml" Requires="v">
                <p:oleObj spid="_x0000_s41990" name="Equation" r:id="rId3" imgW="72542400" imgH="6096000" progId="Equation.3">
                  <p:embed/>
                </p:oleObj>
              </mc:Choice>
              <mc:Fallback>
                <p:oleObj name="Equation" r:id="rId3" imgW="72542400" imgH="6096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48200"/>
                        <a:ext cx="75438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9529" y="6014962"/>
            <a:ext cx="3932487" cy="523220"/>
          </a:xfrm>
          <a:prstGeom prst="rect">
            <a:avLst/>
          </a:prstGeom>
          <a:noFill/>
        </p:spPr>
        <p:txBody>
          <a:bodyPr wrap="none" rtlCol="0">
            <a:spAutoFit/>
          </a:bodyPr>
          <a:lstStyle/>
          <a:p>
            <a:r>
              <a:rPr lang="zh-CN" altLang="en-US" sz="2800" i="1" dirty="0"/>
              <a:t>分布函数： </a:t>
            </a:r>
            <a:r>
              <a:rPr lang="en-US" altLang="zh-CN" sz="2800" i="1" dirty="0"/>
              <a:t>F(a)</a:t>
            </a:r>
            <a:r>
              <a:rPr lang="zh-CN" altLang="en-US" sz="2800" i="1" dirty="0"/>
              <a:t> </a:t>
            </a:r>
            <a:r>
              <a:rPr lang="en-US" altLang="zh-CN" sz="2800" i="1" dirty="0"/>
              <a:t>=</a:t>
            </a:r>
            <a:r>
              <a:rPr lang="zh-CN" altLang="en-US" sz="2800" i="1" dirty="0"/>
              <a:t> </a:t>
            </a:r>
            <a:r>
              <a:rPr lang="en-US" altLang="zh-CN" sz="2800" i="1" dirty="0"/>
              <a:t>P{X&lt;a}</a:t>
            </a:r>
            <a:endParaRPr lang="en-US" sz="28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09600" y="381000"/>
            <a:ext cx="8001000" cy="64817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7625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利用密度函数是分布函数的导数的关系，等式两边对</a:t>
            </a:r>
            <a:r>
              <a:rPr lang="en-US" altLang="zh-CN" sz="2400" dirty="0">
                <a:latin typeface="宋体" panose="02010600030101010101" pitchFamily="2" charset="-122"/>
              </a:rPr>
              <a:t>s</a:t>
            </a:r>
            <a:r>
              <a:rPr lang="zh-CN" altLang="en-US" sz="2400" dirty="0">
                <a:latin typeface="宋体" panose="02010600030101010101" pitchFamily="2" charset="-122"/>
              </a:rPr>
              <a:t>求导，有：</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4.1-13</a:t>
            </a:r>
            <a:r>
              <a:rPr lang="zh-CN" altLang="en-US" sz="2400" dirty="0">
                <a:latin typeface="宋体" panose="02010600030101010101" pitchFamily="2" charset="-122"/>
              </a:rPr>
              <a:t>）</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可见</a:t>
            </a:r>
            <a:r>
              <a:rPr lang="zh-CN" altLang="en-US"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输出图像的概率密度函数可以</a:t>
            </a:r>
            <a:r>
              <a:rPr lang="zh-CN" altLang="en-US" sz="2400" dirty="0">
                <a:latin typeface="宋体" panose="02010600030101010101" pitchFamily="2" charset="-122"/>
                <a:cs typeface="Times New Roman" panose="02020603050405020304" pitchFamily="18" charset="0"/>
              </a:rPr>
              <a:t>通过变换函数</a:t>
            </a:r>
            <a:r>
              <a:rPr lang="en-US" altLang="zh-CN" sz="2400" dirty="0">
                <a:latin typeface="宋体" panose="02010600030101010101" pitchFamily="2" charset="-122"/>
                <a:cs typeface="Times New Roman" panose="02020603050405020304" pitchFamily="18" charset="0"/>
              </a:rPr>
              <a:t>T(r)</a:t>
            </a:r>
            <a:r>
              <a:rPr lang="zh-CN" altLang="en-US" sz="2400" dirty="0">
                <a:latin typeface="宋体" panose="02010600030101010101" pitchFamily="2" charset="-122"/>
                <a:cs typeface="Times New Roman" panose="02020603050405020304" pitchFamily="18" charset="0"/>
              </a:rPr>
              <a:t>控制</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图像灰度级的概率密度函数</a:t>
            </a:r>
            <a:r>
              <a:rPr lang="zh-CN" altLang="en-US" sz="2400" dirty="0">
                <a:latin typeface="宋体" panose="02010600030101010101" pitchFamily="2" charset="-122"/>
              </a:rPr>
              <a:t>得到</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因</a:t>
            </a:r>
            <a:r>
              <a:rPr lang="zh-CN" altLang="en-US" sz="2400" dirty="0">
                <a:latin typeface="宋体" panose="02010600030101010101" pitchFamily="2" charset="-122"/>
                <a:cs typeface="Times New Roman" panose="02020603050405020304" pitchFamily="18" charset="0"/>
              </a:rPr>
              <a:t>而改善</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图像的灰度层次</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这就是直方图修改技术的基础。</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1000" dirty="0">
                <a:latin typeface="Times New Roman" panose="02020603050405020304" pitchFamily="18" charset="0"/>
              </a:rPr>
              <a:t>    </a:t>
            </a:r>
            <a:r>
              <a:rPr lang="zh-CN" altLang="en-US" sz="2400" dirty="0">
                <a:latin typeface="Times New Roman" panose="02020603050405020304" pitchFamily="18" charset="0"/>
              </a:rPr>
              <a:t>从人眼视觉特性来考虑，一幅图像的直方图如果是均匀分布的，即</a:t>
            </a:r>
            <a:r>
              <a:rPr lang="en-US" altLang="zh-CN" sz="2400" dirty="0">
                <a:latin typeface="Times New Roman" panose="02020603050405020304" pitchFamily="18" charset="0"/>
              </a:rPr>
              <a:t>Ps(s)=k(</a:t>
            </a:r>
            <a:r>
              <a:rPr lang="zh-CN" altLang="en-US" sz="2400" dirty="0">
                <a:latin typeface="Times New Roman" panose="02020603050405020304" pitchFamily="18" charset="0"/>
              </a:rPr>
              <a:t>归一化时</a:t>
            </a:r>
            <a:r>
              <a:rPr lang="en-US" altLang="zh-CN" sz="2400" dirty="0">
                <a:latin typeface="Times New Roman" panose="02020603050405020304" pitchFamily="18" charset="0"/>
              </a:rPr>
              <a:t>k=1)</a:t>
            </a:r>
            <a:r>
              <a:rPr lang="zh-CN" altLang="en-US" sz="2400" dirty="0">
                <a:latin typeface="Times New Roman" panose="02020603050405020304" pitchFamily="18" charset="0"/>
              </a:rPr>
              <a:t>时，该图像色调给人的感觉比较协调。因此将原图像直方图通过</a:t>
            </a:r>
            <a:r>
              <a:rPr lang="en-US" altLang="zh-CN" sz="2400" dirty="0">
                <a:latin typeface="Times New Roman" panose="02020603050405020304" pitchFamily="18" charset="0"/>
              </a:rPr>
              <a:t>T(r)</a:t>
            </a:r>
            <a:r>
              <a:rPr lang="zh-CN" altLang="en-US" sz="2400" dirty="0">
                <a:latin typeface="Times New Roman" panose="02020603050405020304" pitchFamily="18" charset="0"/>
              </a:rPr>
              <a:t>调整为均匀分布的直方图，这样修正后的图像能满足人眼视觉要求。</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因为归一化假定</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由（</a:t>
            </a:r>
            <a:r>
              <a:rPr lang="en-US" altLang="zh-CN" sz="2400" dirty="0">
                <a:latin typeface="Times New Roman" panose="02020603050405020304" pitchFamily="18" charset="0"/>
              </a:rPr>
              <a:t>4.1-13</a:t>
            </a:r>
            <a:r>
              <a:rPr lang="zh-CN" altLang="en-US" sz="2400" dirty="0">
                <a:latin typeface="Times New Roman" panose="02020603050405020304" pitchFamily="18" charset="0"/>
              </a:rPr>
              <a:t>）则有             </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graphicFrame>
        <p:nvGraphicFramePr>
          <p:cNvPr id="61443" name="Object 3"/>
          <p:cNvGraphicFramePr>
            <a:graphicFrameLocks noChangeAspect="1"/>
          </p:cNvGraphicFramePr>
          <p:nvPr/>
        </p:nvGraphicFramePr>
        <p:xfrm>
          <a:off x="2590800" y="5257800"/>
          <a:ext cx="5181600" cy="457200"/>
        </p:xfrm>
        <a:graphic>
          <a:graphicData uri="http://schemas.openxmlformats.org/presentationml/2006/ole">
            <mc:AlternateContent xmlns:mc="http://schemas.openxmlformats.org/markup-compatibility/2006">
              <mc:Choice xmlns:v="urn:schemas-microsoft-com:vml" Requires="v">
                <p:oleObj spid="_x0000_s43015" name="" r:id="rId1" imgW="62179200" imgH="5486400" progId="Equation.3">
                  <p:embed/>
                </p:oleObj>
              </mc:Choice>
              <mc:Fallback>
                <p:oleObj name="" r:id="rId1" imgW="62179200" imgH="5486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257800"/>
                        <a:ext cx="518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4"/>
          <p:cNvGraphicFramePr>
            <a:graphicFrameLocks noChangeAspect="1"/>
          </p:cNvGraphicFramePr>
          <p:nvPr/>
        </p:nvGraphicFramePr>
        <p:xfrm>
          <a:off x="4191000" y="6248400"/>
          <a:ext cx="1752600" cy="458788"/>
        </p:xfrm>
        <a:graphic>
          <a:graphicData uri="http://schemas.openxmlformats.org/presentationml/2006/ole">
            <mc:AlternateContent xmlns:mc="http://schemas.openxmlformats.org/markup-compatibility/2006">
              <mc:Choice xmlns:v="urn:schemas-microsoft-com:vml" Requires="v">
                <p:oleObj spid="_x0000_s43016" name="" r:id="rId3" imgW="20116800" imgH="5181600" progId="Equation.3">
                  <p:embed/>
                </p:oleObj>
              </mc:Choice>
              <mc:Fallback>
                <p:oleObj name="" r:id="rId3" imgW="20116800" imgH="5181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6248400"/>
                        <a:ext cx="1752600" cy="458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5"/>
          <p:cNvGraphicFramePr>
            <a:graphicFrameLocks noChangeAspect="1"/>
          </p:cNvGraphicFramePr>
          <p:nvPr/>
        </p:nvGraphicFramePr>
        <p:xfrm>
          <a:off x="1676400" y="1214438"/>
          <a:ext cx="4724400" cy="614362"/>
        </p:xfrm>
        <a:graphic>
          <a:graphicData uri="http://schemas.openxmlformats.org/presentationml/2006/ole">
            <mc:AlternateContent xmlns:mc="http://schemas.openxmlformats.org/markup-compatibility/2006">
              <mc:Choice xmlns:v="urn:schemas-microsoft-com:vml" Requires="v">
                <p:oleObj spid="_x0000_s43017" name="" r:id="rId5" imgW="72237600" imgH="9448800" progId="Equation.3">
                  <p:embed/>
                </p:oleObj>
              </mc:Choice>
              <mc:Fallback>
                <p:oleObj name="" r:id="rId5" imgW="72237600" imgH="9448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214438"/>
                        <a:ext cx="4724400" cy="614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09600" y="685800"/>
            <a:ext cx="8077200" cy="5448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Times New Roman" panose="02020603050405020304" pitchFamily="18" charset="0"/>
              </a:rPr>
              <a:t>两边积分得</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上式表明，</a:t>
            </a:r>
            <a:r>
              <a:rPr lang="zh-CN" altLang="en-US" sz="2400" dirty="0">
                <a:solidFill>
                  <a:srgbClr val="FF0000"/>
                </a:solidFill>
                <a:latin typeface="宋体" panose="02010600030101010101" pitchFamily="2" charset="-122"/>
              </a:rPr>
              <a:t>当变换函数为</a:t>
            </a:r>
            <a:r>
              <a:rPr lang="en-US" altLang="zh-CN" sz="2400" dirty="0">
                <a:solidFill>
                  <a:srgbClr val="FF0000"/>
                </a:solidFill>
                <a:latin typeface="宋体" panose="02010600030101010101" pitchFamily="2" charset="-122"/>
              </a:rPr>
              <a:t>r</a:t>
            </a:r>
            <a:r>
              <a:rPr lang="zh-CN" altLang="en-US" sz="2400" dirty="0">
                <a:solidFill>
                  <a:srgbClr val="FF0000"/>
                </a:solidFill>
                <a:latin typeface="宋体" panose="02010600030101010101" pitchFamily="2" charset="-122"/>
              </a:rPr>
              <a:t>的累积直方图函数时，能达到直方图均衡化的目的。</a:t>
            </a:r>
            <a:endParaRPr lang="zh-CN" altLang="en-US" sz="2400" dirty="0">
              <a:solidFill>
                <a:srgbClr val="FF0000"/>
              </a:solidFill>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对于离散的数字图像，用频率来代替概率</a:t>
            </a:r>
            <a:r>
              <a:rPr lang="en-US" altLang="zh-CN" sz="2400" dirty="0">
                <a:latin typeface="宋体" panose="02010600030101010101" pitchFamily="2" charset="-122"/>
              </a:rPr>
              <a:t>,</a:t>
            </a:r>
            <a:r>
              <a:rPr lang="zh-CN" altLang="en-US" sz="2400" dirty="0">
                <a:latin typeface="宋体" panose="02010600030101010101" pitchFamily="2" charset="-122"/>
              </a:rPr>
              <a:t>则变换函数</a:t>
            </a:r>
            <a:r>
              <a:rPr lang="en-US" altLang="zh-CN" sz="2400" i="1" dirty="0">
                <a:latin typeface="宋体" panose="02010600030101010101" pitchFamily="2" charset="-122"/>
              </a:rPr>
              <a:t>T</a:t>
            </a:r>
            <a:r>
              <a:rPr lang="en-US" altLang="zh-CN" sz="2400" dirty="0">
                <a:latin typeface="宋体" panose="02010600030101010101" pitchFamily="2" charset="-122"/>
              </a:rPr>
              <a:t>(</a:t>
            </a:r>
            <a:r>
              <a:rPr lang="en-US" altLang="zh-CN" sz="2400" dirty="0" err="1">
                <a:latin typeface="宋体" panose="02010600030101010101" pitchFamily="2" charset="-122"/>
              </a:rPr>
              <a:t>r</a:t>
            </a:r>
            <a:r>
              <a:rPr lang="en-US" altLang="zh-CN" sz="2400" baseline="-30000" dirty="0" err="1">
                <a:latin typeface="宋体" panose="02010600030101010101" pitchFamily="2" charset="-122"/>
              </a:rPr>
              <a:t>k</a:t>
            </a:r>
            <a:r>
              <a:rPr lang="en-US" altLang="zh-CN" sz="2400" dirty="0">
                <a:latin typeface="宋体" panose="02010600030101010101" pitchFamily="2" charset="-122"/>
              </a:rPr>
              <a:t>)</a:t>
            </a:r>
            <a:r>
              <a:rPr lang="zh-CN" altLang="en-US" sz="2400" dirty="0">
                <a:latin typeface="宋体" panose="02010600030101010101" pitchFamily="2" charset="-122"/>
              </a:rPr>
              <a:t>的离散形式可表示为</a:t>
            </a: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上式表明，均衡后各像素的灰度值</a:t>
            </a:r>
            <a:r>
              <a:rPr lang="en-US" altLang="zh-CN" sz="2400" dirty="0" err="1">
                <a:latin typeface="宋体" panose="02010600030101010101" pitchFamily="2" charset="-122"/>
              </a:rPr>
              <a:t>s</a:t>
            </a:r>
            <a:r>
              <a:rPr lang="en-US" altLang="zh-CN" sz="2400" baseline="-30000" dirty="0" err="1">
                <a:latin typeface="宋体" panose="02010600030101010101" pitchFamily="2" charset="-122"/>
              </a:rPr>
              <a:t>k</a:t>
            </a:r>
            <a:r>
              <a:rPr lang="zh-CN" altLang="en-US" sz="2400" dirty="0">
                <a:latin typeface="宋体" panose="02010600030101010101" pitchFamily="2" charset="-122"/>
              </a:rPr>
              <a:t>可直接由原图像的直方图算出</a:t>
            </a:r>
            <a:r>
              <a:rPr lang="en-US" altLang="zh-CN" sz="2400" dirty="0">
                <a:latin typeface="宋体" panose="02010600030101010101" pitchFamily="2" charset="-122"/>
              </a:rPr>
              <a:t>-&gt;</a:t>
            </a:r>
            <a:r>
              <a:rPr lang="zh-CN" altLang="en-US" sz="2400" dirty="0">
                <a:latin typeface="宋体" panose="02010600030101010101" pitchFamily="2" charset="-122"/>
              </a:rPr>
              <a:t>累加直方图。</a:t>
            </a:r>
            <a:endParaRPr lang="zh-CN" altLang="en-US" sz="2400" dirty="0">
              <a:latin typeface="宋体" panose="02010600030101010101" pitchFamily="2" charset="-122"/>
            </a:endParaRPr>
          </a:p>
        </p:txBody>
      </p:sp>
      <p:graphicFrame>
        <p:nvGraphicFramePr>
          <p:cNvPr id="62467" name="Object 3"/>
          <p:cNvGraphicFramePr>
            <a:graphicFrameLocks noChangeAspect="1"/>
          </p:cNvGraphicFramePr>
          <p:nvPr/>
        </p:nvGraphicFramePr>
        <p:xfrm>
          <a:off x="2209800" y="1371600"/>
          <a:ext cx="4724400" cy="655638"/>
        </p:xfrm>
        <a:graphic>
          <a:graphicData uri="http://schemas.openxmlformats.org/presentationml/2006/ole">
            <mc:AlternateContent xmlns:mc="http://schemas.openxmlformats.org/markup-compatibility/2006">
              <mc:Choice xmlns:v="urn:schemas-microsoft-com:vml" Requires="v">
                <p:oleObj spid="_x0000_s44037" name="" r:id="rId1" imgW="63093600" imgH="7924800" progId="Equation.3">
                  <p:embed/>
                </p:oleObj>
              </mc:Choice>
              <mc:Fallback>
                <p:oleObj name="" r:id="rId1" imgW="63093600" imgH="7924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4724400" cy="655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Rectangle 4"/>
          <p:cNvSpPr>
            <a:spLocks noChangeArrowheads="1"/>
          </p:cNvSpPr>
          <p:nvPr/>
        </p:nvSpPr>
        <p:spPr bwMode="auto">
          <a:xfrm>
            <a:off x="3614738" y="32004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2469" name="Object 5"/>
          <p:cNvGraphicFramePr>
            <a:graphicFrameLocks noChangeAspect="1"/>
          </p:cNvGraphicFramePr>
          <p:nvPr/>
        </p:nvGraphicFramePr>
        <p:xfrm>
          <a:off x="2209800" y="4089400"/>
          <a:ext cx="4572000" cy="1092200"/>
        </p:xfrm>
        <a:graphic>
          <a:graphicData uri="http://schemas.openxmlformats.org/presentationml/2006/ole">
            <mc:AlternateContent xmlns:mc="http://schemas.openxmlformats.org/markup-compatibility/2006">
              <mc:Choice xmlns:v="urn:schemas-microsoft-com:vml" Requires="v">
                <p:oleObj spid="_x0000_s44038" name="" r:id="rId3" imgW="46024800" imgH="10972800" progId="Equation.3">
                  <p:embed/>
                </p:oleObj>
              </mc:Choice>
              <mc:Fallback>
                <p:oleObj name="" r:id="rId3" imgW="46024800" imgH="10972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89400"/>
                        <a:ext cx="4572000" cy="109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endParaRPr lang="en-US" dirty="0"/>
          </a:p>
        </p:txBody>
      </p:sp>
      <p:sp>
        <p:nvSpPr>
          <p:cNvPr id="3" name="Content Placeholder 2"/>
          <p:cNvSpPr>
            <a:spLocks noGrp="1"/>
          </p:cNvSpPr>
          <p:nvPr>
            <p:ph idx="1"/>
          </p:nvPr>
        </p:nvSpPr>
        <p:spPr/>
        <p:txBody>
          <a:bodyPr/>
          <a:lstStyle/>
          <a:p>
            <a:r>
              <a:rPr lang="en-US" dirty="0"/>
              <a:t>伪代码</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931415" y="1991638"/>
            <a:ext cx="4054636" cy="2554545"/>
          </a:xfrm>
          <a:prstGeom prst="rect">
            <a:avLst/>
          </a:prstGeom>
          <a:noFill/>
        </p:spPr>
        <p:txBody>
          <a:bodyPr wrap="none" rtlCol="0">
            <a:spAutoFit/>
          </a:bodyPr>
          <a:lstStyle/>
          <a:p>
            <a:r>
              <a:rPr lang="en-US" sz="2000" dirty="0"/>
              <a:t>hists = histogram(</a:t>
            </a:r>
            <a:r>
              <a:rPr lang="en-US" sz="2000" dirty="0" err="1"/>
              <a:t>img</a:t>
            </a:r>
            <a:r>
              <a:rPr lang="en-US" sz="2000" dirty="0"/>
              <a:t>)</a:t>
            </a:r>
            <a:endParaRPr lang="en-US" sz="2000" dirty="0"/>
          </a:p>
          <a:p>
            <a:r>
              <a:rPr lang="en-US" sz="2000" dirty="0" err="1"/>
              <a:t>hists_cumsum</a:t>
            </a:r>
            <a:r>
              <a:rPr lang="en-US" sz="2000" dirty="0"/>
              <a:t> = </a:t>
            </a:r>
            <a:r>
              <a:rPr lang="en-US" sz="2000" dirty="0" err="1"/>
              <a:t>np.cumsum</a:t>
            </a:r>
            <a:r>
              <a:rPr lang="en-US" sz="2000" dirty="0"/>
              <a:t>(hists)</a:t>
            </a:r>
            <a:endParaRPr lang="en-US" sz="2000" dirty="0"/>
          </a:p>
          <a:p>
            <a:r>
              <a:rPr lang="en-US" sz="2000" dirty="0" err="1"/>
              <a:t>hists_cumsum.astype</a:t>
            </a:r>
            <a:r>
              <a:rPr lang="en-US" sz="2000" dirty="0"/>
              <a:t>("uint8")</a:t>
            </a:r>
            <a:endParaRPr lang="en-US" sz="2000" dirty="0"/>
          </a:p>
          <a:p>
            <a:r>
              <a:rPr lang="en-US" altLang="zh-CN" sz="2000" dirty="0">
                <a:solidFill>
                  <a:srgbClr val="FF0000"/>
                </a:solidFill>
              </a:rPr>
              <a:t>for</a:t>
            </a:r>
            <a:r>
              <a:rPr lang="zh-CN" altLang="en-US" sz="2000" dirty="0">
                <a:solidFill>
                  <a:srgbClr val="FF0000"/>
                </a:solidFill>
              </a:rPr>
              <a:t>  </a:t>
            </a:r>
            <a:r>
              <a:rPr lang="en-US" altLang="zh-CN" sz="2000" dirty="0" err="1">
                <a:solidFill>
                  <a:srgbClr val="FF0000"/>
                </a:solidFill>
              </a:rPr>
              <a:t>i</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range(h):</a:t>
            </a:r>
            <a:endParaRPr lang="en-US" altLang="zh-CN" sz="2000" dirty="0">
              <a:solidFill>
                <a:srgbClr val="FF0000"/>
              </a:solidFill>
            </a:endParaRPr>
          </a:p>
          <a:p>
            <a:r>
              <a:rPr lang="zh-CN" altLang="en-US" sz="2000" dirty="0">
                <a:solidFill>
                  <a:srgbClr val="FF0000"/>
                </a:solidFill>
              </a:rPr>
              <a:t>    </a:t>
            </a:r>
            <a:r>
              <a:rPr lang="en-US" altLang="zh-CN" sz="2000" dirty="0">
                <a:solidFill>
                  <a:srgbClr val="FF0000"/>
                </a:solidFill>
              </a:rPr>
              <a:t>for</a:t>
            </a:r>
            <a:r>
              <a:rPr lang="zh-CN" altLang="en-US" sz="2000" dirty="0">
                <a:solidFill>
                  <a:srgbClr val="FF0000"/>
                </a:solidFill>
              </a:rPr>
              <a:t> </a:t>
            </a:r>
            <a:r>
              <a:rPr lang="en-US" altLang="zh-CN" sz="2000" dirty="0">
                <a:solidFill>
                  <a:srgbClr val="FF0000"/>
                </a:solidFill>
              </a:rPr>
              <a:t>j</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range(w):</a:t>
            </a:r>
            <a:endParaRPr lang="en-US" altLang="zh-CN" sz="2000" dirty="0">
              <a:solidFill>
                <a:srgbClr val="FF0000"/>
              </a:solidFill>
            </a:endParaRPr>
          </a:p>
          <a:p>
            <a:r>
              <a:rPr lang="en-US" altLang="zh-CN" sz="2000" dirty="0">
                <a:solidFill>
                  <a:srgbClr val="FF0000"/>
                </a:solidFill>
              </a:rPr>
              <a:t>	</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 </a:t>
            </a:r>
            <a:r>
              <a:rPr lang="en-US" sz="2000" dirty="0" err="1"/>
              <a:t>hists_cumsum</a:t>
            </a:r>
            <a:r>
              <a:rPr lang="en-US" altLang="zh-CN" sz="2000" dirty="0"/>
              <a:t>[</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t>]</a:t>
            </a:r>
            <a:endParaRPr lang="en-US" altLang="zh-CN" sz="2000" dirty="0">
              <a:solidFill>
                <a:srgbClr val="FF0000"/>
              </a:solidFill>
            </a:endParaRPr>
          </a:p>
          <a:p>
            <a:endParaRPr lang="en-US" sz="2000" dirty="0"/>
          </a:p>
          <a:p>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主要内容</a:t>
            </a:r>
            <a:endParaRPr lang="en-US" dirty="0"/>
          </a:p>
        </p:txBody>
      </p:sp>
      <p:sp>
        <p:nvSpPr>
          <p:cNvPr id="3" name="Content Placeholder 2"/>
          <p:cNvSpPr>
            <a:spLocks noGrp="1"/>
          </p:cNvSpPr>
          <p:nvPr>
            <p:ph idx="1"/>
          </p:nvPr>
        </p:nvSpPr>
        <p:spPr/>
        <p:txBody>
          <a:bodyPr/>
          <a:lstStyle/>
          <a:p>
            <a:r>
              <a:rPr lang="en-US" dirty="0"/>
              <a:t>颜色空间</a:t>
            </a:r>
            <a:r>
              <a:rPr lang="zh-CN" altLang="en-US" dirty="0"/>
              <a:t>，</a:t>
            </a:r>
            <a:r>
              <a:rPr lang="en-US" dirty="0"/>
              <a:t>直方图</a:t>
            </a:r>
            <a:endParaRPr lang="en-US" dirty="0"/>
          </a:p>
          <a:p>
            <a:r>
              <a:rPr lang="en-US" dirty="0"/>
              <a:t>点运算y</a:t>
            </a:r>
            <a:r>
              <a:rPr lang="zh-CN" altLang="en-US" dirty="0"/>
              <a:t> </a:t>
            </a:r>
            <a:r>
              <a:rPr lang="en-US" altLang="zh-CN" dirty="0"/>
              <a:t>=</a:t>
            </a:r>
            <a:r>
              <a:rPr lang="zh-CN" altLang="en-US" dirty="0"/>
              <a:t> </a:t>
            </a:r>
            <a:r>
              <a:rPr lang="en-US" altLang="zh-CN" dirty="0"/>
              <a:t>ax</a:t>
            </a:r>
            <a:r>
              <a:rPr lang="zh-CN" altLang="en-US" dirty="0"/>
              <a:t> </a:t>
            </a:r>
            <a:r>
              <a:rPr lang="en-US" altLang="zh-CN" dirty="0"/>
              <a:t>+</a:t>
            </a:r>
            <a:r>
              <a:rPr lang="zh-CN" altLang="en-US" dirty="0"/>
              <a:t> </a:t>
            </a:r>
            <a:r>
              <a:rPr lang="en-US" altLang="zh-CN" dirty="0"/>
              <a:t>b</a:t>
            </a:r>
            <a:r>
              <a:rPr lang="zh-CN" altLang="en-US" dirty="0"/>
              <a:t>，对比度亮度操作</a:t>
            </a:r>
            <a:endParaRPr lang="en-US" altLang="zh-CN" dirty="0"/>
          </a:p>
          <a:p>
            <a:r>
              <a:rPr lang="zh-CN" altLang="en-US" dirty="0"/>
              <a:t>图像之间运算</a:t>
            </a:r>
            <a:endParaRPr lang="en-US" altLang="zh-CN" dirty="0"/>
          </a:p>
          <a:p>
            <a:r>
              <a:rPr lang="zh-CN" altLang="en-US" dirty="0"/>
              <a:t>直方图均衡化</a:t>
            </a:r>
            <a:endParaRPr lang="en-US" altLang="zh-CN" dirty="0"/>
          </a:p>
          <a:p>
            <a:r>
              <a:rPr lang="zh-CN" altLang="en-US" dirty="0"/>
              <a:t>空域滤波</a:t>
            </a:r>
            <a:endParaRPr lang="en-US" altLang="zh-CN" dirty="0"/>
          </a:p>
          <a:p>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r>
              <a:rPr lang="en-US" dirty="0" err="1"/>
              <a:t>效果</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5" name="Picture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957263" y="1335088"/>
            <a:ext cx="3124200" cy="4175125"/>
          </a:xfrm>
          <a:prstGeom prst="rect">
            <a:avLst/>
          </a:prstGeom>
        </p:spPr>
      </p:pic>
      <p:pic>
        <p:nvPicPr>
          <p:cNvPr id="6"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5137150" y="1406525"/>
            <a:ext cx="3106738" cy="41100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动机</a:t>
            </a:r>
            <a:r>
              <a:rPr lang="zh-CN" altLang="en-US" dirty="0"/>
              <a:t>：怎么把下列噪声图进行修复？</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3308350" y="1981200"/>
            <a:ext cx="3197860" cy="442912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邻域平均</a:t>
            </a:r>
            <a:r>
              <a:rPr lang="zh-CN" altLang="en-US" dirty="0"/>
              <a:t>！</a:t>
            </a:r>
            <a:endParaRPr lang="en-US" dirty="0"/>
          </a:p>
        </p:txBody>
      </p:sp>
      <p:pic>
        <p:nvPicPr>
          <p:cNvPr id="6" name="Content Placeholder 5" descr="Shape&#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815665" y="3951776"/>
            <a:ext cx="2470319" cy="2395962"/>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TextBox 6"/>
          <p:cNvSpPr txBox="1"/>
          <p:nvPr/>
        </p:nvSpPr>
        <p:spPr>
          <a:xfrm>
            <a:off x="770965" y="1182231"/>
            <a:ext cx="5211683" cy="2246769"/>
          </a:xfrm>
          <a:prstGeom prst="rect">
            <a:avLst/>
          </a:prstGeom>
          <a:noFill/>
        </p:spPr>
        <p:txBody>
          <a:bodyPr wrap="none" rtlCol="0">
            <a:spAutoFit/>
          </a:bodyPr>
          <a:lstStyle/>
          <a:p>
            <a:r>
              <a:rPr lang="zh-CN" altLang="en-US" sz="2800" dirty="0"/>
              <a:t>将邻域的像素点值进行加权平均</a:t>
            </a:r>
            <a:endParaRPr lang="en-US" altLang="zh-CN" sz="2800" dirty="0"/>
          </a:p>
          <a:p>
            <a:endParaRPr lang="en-US" sz="2800" dirty="0"/>
          </a:p>
          <a:p>
            <a:r>
              <a:rPr lang="en-US" sz="2800" dirty="0"/>
              <a:t>滤波器核</a:t>
            </a:r>
            <a:r>
              <a:rPr lang="zh-CN" altLang="en-US" sz="2800" dirty="0"/>
              <a:t>  </a:t>
            </a:r>
            <a:r>
              <a:rPr lang="en-US" altLang="zh-CN" sz="2800" dirty="0"/>
              <a:t>filter</a:t>
            </a:r>
            <a:r>
              <a:rPr lang="zh-CN" altLang="en-US" sz="2800" dirty="0"/>
              <a:t> </a:t>
            </a:r>
            <a:r>
              <a:rPr lang="en-US" altLang="zh-CN" sz="2800" dirty="0"/>
              <a:t>kernel</a:t>
            </a:r>
            <a:endParaRPr lang="en-US" altLang="zh-CN" sz="2800" dirty="0"/>
          </a:p>
          <a:p>
            <a:endParaRPr lang="en-US" sz="2800" dirty="0"/>
          </a:p>
          <a:p>
            <a:r>
              <a:rPr lang="en-US" altLang="zh-CN" sz="2800" dirty="0"/>
              <a:t>3</a:t>
            </a:r>
            <a:r>
              <a:rPr lang="zh-CN" altLang="en-US" sz="2800" dirty="0"/>
              <a:t>*</a:t>
            </a:r>
            <a:r>
              <a:rPr lang="en-US" altLang="zh-CN" sz="2800" dirty="0"/>
              <a:t>3</a:t>
            </a:r>
            <a:r>
              <a:rPr lang="zh-CN" altLang="en-US" sz="2800" dirty="0"/>
              <a:t>的均值</a:t>
            </a:r>
            <a:r>
              <a:rPr lang="en-US" altLang="zh-CN" sz="2800" dirty="0"/>
              <a:t>kernel</a:t>
            </a:r>
            <a:r>
              <a:rPr lang="zh-CN" altLang="en-US" sz="2800" dirty="0"/>
              <a:t>如下：</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方法的种类</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a:spLocks noChangeArrowheads="1"/>
          </p:cNvSpPr>
          <p:nvPr/>
        </p:nvSpPr>
        <p:spPr bwMode="auto">
          <a:xfrm>
            <a:off x="3746376" y="19812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latin typeface="Times New Roman" panose="02020603050405020304" pitchFamily="18" charset="0"/>
                <a:ea typeface="楷体_GB2312" pitchFamily="49" charset="-122"/>
              </a:rPr>
              <a:t>空域滤波器</a:t>
            </a:r>
            <a:endParaRPr kumimoji="1" lang="zh-CN" altLang="en-US" sz="2400" b="1" dirty="0">
              <a:latin typeface="Times New Roman" panose="02020603050405020304" pitchFamily="18" charset="0"/>
              <a:ea typeface="楷体_GB2312" pitchFamily="49" charset="-122"/>
            </a:endParaRPr>
          </a:p>
        </p:txBody>
      </p:sp>
      <p:sp>
        <p:nvSpPr>
          <p:cNvPr id="6" name="Rectangle 5"/>
          <p:cNvSpPr>
            <a:spLocks noChangeArrowheads="1"/>
          </p:cNvSpPr>
          <p:nvPr/>
        </p:nvSpPr>
        <p:spPr bwMode="auto">
          <a:xfrm>
            <a:off x="58799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非线性滤波器</a:t>
            </a:r>
            <a:endParaRPr kumimoji="1" lang="zh-CN" altLang="en-US" sz="2400" b="1">
              <a:latin typeface="Times New Roman" panose="02020603050405020304" pitchFamily="18" charset="0"/>
              <a:ea typeface="楷体_GB2312" pitchFamily="49" charset="-122"/>
            </a:endParaRPr>
          </a:p>
        </p:txBody>
      </p:sp>
      <p:sp>
        <p:nvSpPr>
          <p:cNvPr id="7" name="Rectangle 6"/>
          <p:cNvSpPr>
            <a:spLocks noChangeArrowheads="1"/>
          </p:cNvSpPr>
          <p:nvPr/>
        </p:nvSpPr>
        <p:spPr bwMode="auto">
          <a:xfrm>
            <a:off x="16127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线性滤波器</a:t>
            </a:r>
            <a:endParaRPr kumimoji="1" lang="zh-CN" altLang="en-US" sz="2400" b="1">
              <a:latin typeface="Times New Roman" panose="02020603050405020304" pitchFamily="18" charset="0"/>
              <a:ea typeface="楷体_GB2312" pitchFamily="49" charset="-122"/>
            </a:endParaRPr>
          </a:p>
        </p:txBody>
      </p:sp>
      <p:sp>
        <p:nvSpPr>
          <p:cNvPr id="8" name="Rectangle 7"/>
          <p:cNvSpPr>
            <a:spLocks noChangeArrowheads="1"/>
          </p:cNvSpPr>
          <p:nvPr/>
        </p:nvSpPr>
        <p:spPr bwMode="auto">
          <a:xfrm>
            <a:off x="32891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带通</a:t>
            </a:r>
            <a:endParaRPr kumimoji="1" lang="zh-CN" altLang="en-US" sz="2400" b="1">
              <a:latin typeface="Times New Roman" panose="02020603050405020304" pitchFamily="18" charset="0"/>
              <a:ea typeface="楷体_GB2312" pitchFamily="49" charset="-122"/>
            </a:endParaRPr>
          </a:p>
        </p:txBody>
      </p:sp>
      <p:sp>
        <p:nvSpPr>
          <p:cNvPr id="9" name="Rectangle 8"/>
          <p:cNvSpPr>
            <a:spLocks noChangeArrowheads="1"/>
          </p:cNvSpPr>
          <p:nvPr/>
        </p:nvSpPr>
        <p:spPr bwMode="auto">
          <a:xfrm>
            <a:off x="19937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solidFill>
                  <a:srgbClr val="FF0000"/>
                </a:solidFill>
                <a:latin typeface="Times New Roman" panose="02020603050405020304" pitchFamily="18" charset="0"/>
                <a:ea typeface="楷体_GB2312" pitchFamily="49" charset="-122"/>
              </a:rPr>
              <a:t>低通</a:t>
            </a:r>
            <a:endParaRPr kumimoji="1" lang="zh-CN" altLang="en-US" sz="2400" b="1" dirty="0">
              <a:solidFill>
                <a:srgbClr val="FF0000"/>
              </a:solidFill>
              <a:latin typeface="Times New Roman" panose="02020603050405020304" pitchFamily="18" charset="0"/>
              <a:ea typeface="楷体_GB2312" pitchFamily="49" charset="-122"/>
            </a:endParaRPr>
          </a:p>
        </p:txBody>
      </p:sp>
      <p:sp>
        <p:nvSpPr>
          <p:cNvPr id="10" name="Rectangle 9"/>
          <p:cNvSpPr>
            <a:spLocks noChangeArrowheads="1"/>
          </p:cNvSpPr>
          <p:nvPr/>
        </p:nvSpPr>
        <p:spPr bwMode="auto">
          <a:xfrm>
            <a:off x="6983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高通</a:t>
            </a:r>
            <a:endParaRPr kumimoji="1" lang="zh-CN" altLang="en-US" sz="2400" b="1">
              <a:latin typeface="Times New Roman" panose="02020603050405020304" pitchFamily="18" charset="0"/>
              <a:ea typeface="楷体_GB2312" pitchFamily="49" charset="-122"/>
            </a:endParaRPr>
          </a:p>
        </p:txBody>
      </p:sp>
      <p:sp>
        <p:nvSpPr>
          <p:cNvPr id="11" name="Rectangle 10"/>
          <p:cNvSpPr>
            <a:spLocks noChangeArrowheads="1"/>
          </p:cNvSpPr>
          <p:nvPr/>
        </p:nvSpPr>
        <p:spPr bwMode="auto">
          <a:xfrm>
            <a:off x="75563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中值</a:t>
            </a:r>
            <a:endParaRPr kumimoji="1" lang="zh-CN" altLang="en-US" sz="2400" b="1">
              <a:latin typeface="Times New Roman" panose="02020603050405020304" pitchFamily="18" charset="0"/>
              <a:ea typeface="楷体_GB2312" pitchFamily="49" charset="-122"/>
            </a:endParaRPr>
          </a:p>
        </p:txBody>
      </p:sp>
      <p:sp>
        <p:nvSpPr>
          <p:cNvPr id="12" name="Rectangle 11"/>
          <p:cNvSpPr>
            <a:spLocks noChangeArrowheads="1"/>
          </p:cNvSpPr>
          <p:nvPr/>
        </p:nvSpPr>
        <p:spPr bwMode="auto">
          <a:xfrm>
            <a:off x="62609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最小值</a:t>
            </a:r>
            <a:endParaRPr kumimoji="1" lang="zh-CN" altLang="en-US" sz="2400" b="1">
              <a:latin typeface="Times New Roman" panose="02020603050405020304" pitchFamily="18" charset="0"/>
              <a:ea typeface="楷体_GB2312" pitchFamily="49" charset="-122"/>
            </a:endParaRPr>
          </a:p>
        </p:txBody>
      </p:sp>
      <p:sp>
        <p:nvSpPr>
          <p:cNvPr id="13" name="Rectangle 12"/>
          <p:cNvSpPr>
            <a:spLocks noChangeArrowheads="1"/>
          </p:cNvSpPr>
          <p:nvPr/>
        </p:nvSpPr>
        <p:spPr bwMode="auto">
          <a:xfrm>
            <a:off x="49655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最大值</a:t>
            </a:r>
            <a:endParaRPr kumimoji="1" lang="zh-CN" altLang="en-US" sz="2400" b="1">
              <a:latin typeface="Times New Roman" panose="02020603050405020304" pitchFamily="18" charset="0"/>
              <a:ea typeface="楷体_GB2312" pitchFamily="49" charset="-122"/>
            </a:endParaRPr>
          </a:p>
        </p:txBody>
      </p:sp>
      <p:sp>
        <p:nvSpPr>
          <p:cNvPr id="14" name="Line 13"/>
          <p:cNvSpPr>
            <a:spLocks noChangeShapeType="1"/>
          </p:cNvSpPr>
          <p:nvPr/>
        </p:nvSpPr>
        <p:spPr bwMode="auto">
          <a:xfrm flipH="1">
            <a:off x="2450976" y="2590800"/>
            <a:ext cx="14478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ShapeType="1"/>
          </p:cNvSpPr>
          <p:nvPr/>
        </p:nvSpPr>
        <p:spPr bwMode="auto">
          <a:xfrm>
            <a:off x="5194176" y="2590800"/>
            <a:ext cx="16764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flipH="1">
            <a:off x="12317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a:off x="30605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a:off x="26033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4989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a:off x="73277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0"/>
          <p:cNvSpPr>
            <a:spLocks noChangeShapeType="1"/>
          </p:cNvSpPr>
          <p:nvPr/>
        </p:nvSpPr>
        <p:spPr bwMode="auto">
          <a:xfrm>
            <a:off x="68705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文本框 21"/>
          <p:cNvSpPr txBox="1"/>
          <p:nvPr/>
        </p:nvSpPr>
        <p:spPr>
          <a:xfrm>
            <a:off x="0" y="3778250"/>
            <a:ext cx="872490" cy="368300"/>
          </a:xfrm>
          <a:prstGeom prst="rect">
            <a:avLst/>
          </a:prstGeom>
          <a:noFill/>
        </p:spPr>
        <p:txBody>
          <a:bodyPr wrap="none" rtlCol="0" anchor="t">
            <a:spAutoFit/>
          </a:bodyPr>
          <a:lstStyle/>
          <a:p>
            <a:r>
              <a:rPr kumimoji="1" lang="zh-CN" altLang="en-US" b="1">
                <a:latin typeface="Times New Roman" panose="02020603050405020304" pitchFamily="18" charset="0"/>
                <a:ea typeface="楷体_GB2312" pitchFamily="49" charset="-122"/>
                <a:sym typeface="+mn-ea"/>
              </a:rPr>
              <a:t>频域：</a:t>
            </a:r>
            <a:endParaRPr kumimoji="1" lang="zh-CN" altLang="en-US" b="1">
              <a:latin typeface="Times New Roman" panose="02020603050405020304" pitchFamily="18" charset="0"/>
              <a:ea typeface="楷体_GB2312" pitchFamily="49"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sym typeface="+mn-ea"/>
              </a:rPr>
              <a:t>空域滤波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179202" name="Picture 2"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0490" y="1407160"/>
            <a:ext cx="555244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3"/>
          <p:cNvSpPr>
            <a:spLocks noChangeArrowheads="1"/>
          </p:cNvSpPr>
          <p:nvPr/>
        </p:nvSpPr>
        <p:spPr bwMode="auto">
          <a:xfrm>
            <a:off x="770890" y="4553585"/>
            <a:ext cx="583247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滤波步骤</a:t>
            </a:r>
            <a:r>
              <a:rPr kumimoji="1" lang="en-US" altLang="zh-CN" sz="2400" b="1">
                <a:latin typeface="Times New Roman" panose="02020603050405020304" pitchFamily="18" charset="0"/>
                <a:ea typeface="楷体_GB2312" pitchFamily="49" charset="-122"/>
              </a:rPr>
              <a:t>:</a:t>
            </a:r>
            <a:endParaRPr kumimoji="1" lang="en-US" altLang="zh-CN"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在图中滑动（卷积）</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中系数和图中对应的象素值相乘</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3.</a:t>
            </a:r>
            <a:r>
              <a:rPr kumimoji="1" lang="zh-CN" altLang="en-US" sz="2400" b="1">
                <a:latin typeface="Times New Roman" panose="02020603050405020304" pitchFamily="18" charset="0"/>
                <a:ea typeface="楷体_GB2312" pitchFamily="49" charset="-122"/>
              </a:rPr>
              <a:t>将所有的乘积相加</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4.</a:t>
            </a:r>
            <a:r>
              <a:rPr kumimoji="1" lang="zh-CN" altLang="en-US" sz="2400" b="1">
                <a:latin typeface="Times New Roman" panose="02020603050405020304" pitchFamily="18" charset="0"/>
                <a:ea typeface="楷体_GB2312" pitchFamily="49" charset="-122"/>
              </a:rPr>
              <a:t>将和赋值给</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中间位置对应的象素</a:t>
            </a:r>
            <a:endParaRPr kumimoji="1" lang="zh-CN" altLang="en-US" sz="2400" b="1">
              <a:latin typeface="Times New Roman" panose="02020603050405020304" pitchFamily="18" charset="0"/>
              <a:ea typeface="楷体_GB2312" pitchFamily="49" charset="-122"/>
            </a:endParaRPr>
          </a:p>
        </p:txBody>
      </p:sp>
      <p:sp>
        <p:nvSpPr>
          <p:cNvPr id="179204" name="Text Box 4"/>
          <p:cNvSpPr txBox="1">
            <a:spLocks noChangeArrowheads="1"/>
          </p:cNvSpPr>
          <p:nvPr/>
        </p:nvSpPr>
        <p:spPr bwMode="auto">
          <a:xfrm>
            <a:off x="7468553" y="4761548"/>
            <a:ext cx="10795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图像</a:t>
            </a:r>
            <a:endParaRPr lang="zh-CN" altLang="en-US" sz="2800" b="1">
              <a:latin typeface="Times New Roman" panose="02020603050405020304" pitchFamily="18" charset="0"/>
              <a:ea typeface="楷体_GB2312" pitchFamily="49" charset="-122"/>
            </a:endParaRPr>
          </a:p>
          <a:p>
            <a:pPr>
              <a:spcBef>
                <a:spcPct val="50000"/>
              </a:spcBef>
              <a:buClrTx/>
              <a:buFontTx/>
              <a:buNone/>
            </a:pPr>
            <a:r>
              <a:rPr lang="zh-CN" altLang="en-US" sz="2800" b="1">
                <a:latin typeface="Times New Roman" panose="02020603050405020304" pitchFamily="18" charset="0"/>
                <a:ea typeface="楷体_GB2312" pitchFamily="49" charset="-122"/>
              </a:rPr>
              <a:t>卷积</a:t>
            </a:r>
            <a:endParaRPr lang="zh-CN" altLang="en-US" sz="2800" b="1">
              <a:latin typeface="Times New Roman" panose="02020603050405020304" pitchFamily="18" charset="0"/>
              <a:ea typeface="楷体_GB2312" pitchFamily="49" charset="-122"/>
            </a:endParaRPr>
          </a:p>
        </p:txBody>
      </p:sp>
      <p:sp>
        <p:nvSpPr>
          <p:cNvPr id="179205" name="AutoShape 5"/>
          <p:cNvSpPr>
            <a:spLocks noChangeArrowheads="1"/>
          </p:cNvSpPr>
          <p:nvPr/>
        </p:nvSpPr>
        <p:spPr bwMode="auto">
          <a:xfrm>
            <a:off x="6603365" y="5131435"/>
            <a:ext cx="720725" cy="503238"/>
          </a:xfrm>
          <a:prstGeom prst="rightArrow">
            <a:avLst>
              <a:gd name="adj1" fmla="val 50000"/>
              <a:gd name="adj2" fmla="val 35804"/>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92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p:bldP spid="179204" grpId="0"/>
      <p:bldP spid="17920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83273" y="257175"/>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0243" name="Text Box 4"/>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均值滤波器（低通）</a:t>
            </a:r>
            <a:endParaRPr lang="zh-CN" altLang="en-US" sz="2800" b="1">
              <a:latin typeface="Times New Roman" panose="02020603050405020304" pitchFamily="18" charset="0"/>
              <a:ea typeface="楷体_GB2312" pitchFamily="49" charset="-122"/>
            </a:endParaRPr>
          </a:p>
        </p:txBody>
      </p:sp>
      <p:sp>
        <p:nvSpPr>
          <p:cNvPr id="10244" name="Text Box 5"/>
          <p:cNvSpPr txBox="1">
            <a:spLocks noChangeArrowheads="1"/>
          </p:cNvSpPr>
          <p:nvPr/>
        </p:nvSpPr>
        <p:spPr bwMode="auto">
          <a:xfrm>
            <a:off x="595630" y="1409065"/>
            <a:ext cx="8305800"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ClrTx/>
              <a:buFontTx/>
              <a:buNone/>
            </a:pPr>
            <a:r>
              <a:rPr lang="zh-CN" altLang="en-US" sz="2400" b="1">
                <a:latin typeface="楷体_GB2312" pitchFamily="49" charset="-122"/>
                <a:ea typeface="楷体_GB2312" pitchFamily="49" charset="-122"/>
              </a:rPr>
              <a:t>也称为</a:t>
            </a:r>
            <a:r>
              <a:rPr lang="en-US" altLang="zh-CN" sz="2400" b="1">
                <a:latin typeface="楷体_GB2312" pitchFamily="49" charset="-122"/>
                <a:ea typeface="楷体_GB2312" pitchFamily="49" charset="-122"/>
              </a:rPr>
              <a:t>box</a:t>
            </a:r>
            <a:r>
              <a:rPr lang="zh-CN" altLang="en-US" sz="2400" b="1">
                <a:latin typeface="楷体_GB2312" pitchFamily="49" charset="-122"/>
                <a:ea typeface="楷体_GB2312" pitchFamily="49" charset="-122"/>
              </a:rPr>
              <a:t>滤波器</a:t>
            </a:r>
            <a:endParaRPr lang="zh-CN" altLang="en-US" sz="2400" b="1">
              <a:latin typeface="楷体_GB2312" pitchFamily="49" charset="-122"/>
              <a:ea typeface="楷体_GB2312" pitchFamily="49" charset="-122"/>
            </a:endParaRPr>
          </a:p>
        </p:txBody>
      </p:sp>
      <p:graphicFrame>
        <p:nvGraphicFramePr>
          <p:cNvPr id="10245" name="Object 2"/>
          <p:cNvGraphicFramePr>
            <a:graphicFrameLocks noChangeAspect="1"/>
          </p:cNvGraphicFramePr>
          <p:nvPr/>
        </p:nvGraphicFramePr>
        <p:xfrm>
          <a:off x="2667000" y="2068513"/>
          <a:ext cx="2881313" cy="966787"/>
        </p:xfrm>
        <a:graphic>
          <a:graphicData uri="http://schemas.openxmlformats.org/presentationml/2006/ole">
            <mc:AlternateContent xmlns:mc="http://schemas.openxmlformats.org/markup-compatibility/2006">
              <mc:Choice xmlns:v="urn:schemas-microsoft-com:vml" Requires="v">
                <p:oleObj spid="_x0000_s53252" name="公式" r:id="rId1" imgW="30784800" imgH="10363200" progId="Equation.3">
                  <p:embed/>
                </p:oleObj>
              </mc:Choice>
              <mc:Fallback>
                <p:oleObj name="公式" r:id="rId1" imgW="30784800" imgH="10363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068513"/>
                        <a:ext cx="2881313" cy="966787"/>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6" name="Picture 7" descr="5-5"/>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18820" y="3035300"/>
            <a:ext cx="5588000" cy="300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rcRect l="14542" t="20044" r="22985" b="22930"/>
          <a:stretch>
            <a:fillRect/>
          </a:stretch>
        </p:blipFill>
        <p:spPr>
          <a:xfrm>
            <a:off x="3804920" y="1409065"/>
            <a:ext cx="728345" cy="664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46468" y="279400"/>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126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高斯滤波器（低通）</a:t>
            </a:r>
            <a:endParaRPr lang="zh-CN" altLang="en-US" sz="2800" b="1">
              <a:latin typeface="Times New Roman" panose="02020603050405020304" pitchFamily="18" charset="0"/>
              <a:ea typeface="楷体_GB2312" pitchFamily="49" charset="-122"/>
            </a:endParaRPr>
          </a:p>
        </p:txBody>
      </p:sp>
      <p:sp>
        <p:nvSpPr>
          <p:cNvPr id="11271" name="Rectangle 10"/>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7827" t="17269" r="7791" b="26954"/>
          <a:stretch>
            <a:fillRect/>
          </a:stretch>
        </p:blipFill>
        <p:spPr>
          <a:xfrm>
            <a:off x="184785" y="1723390"/>
            <a:ext cx="8580120" cy="4128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2291" name="Text Box 3"/>
          <p:cNvSpPr txBox="1">
            <a:spLocks noChangeArrowheads="1"/>
          </p:cNvSpPr>
          <p:nvPr/>
        </p:nvSpPr>
        <p:spPr bwMode="auto">
          <a:xfrm>
            <a:off x="468313" y="1125538"/>
            <a:ext cx="8305800" cy="36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楷体_GB2312" pitchFamily="49" charset="-122"/>
                <a:ea typeface="楷体_GB2312" pitchFamily="49" charset="-122"/>
              </a:rPr>
              <a:t>高斯函数具有五个重要的性质</a:t>
            </a:r>
            <a:r>
              <a:rPr lang="en-US" altLang="zh-CN" sz="2800" b="1">
                <a:latin typeface="楷体_GB2312" pitchFamily="49" charset="-122"/>
                <a:ea typeface="楷体_GB2312" pitchFamily="49" charset="-122"/>
              </a:rPr>
              <a:t>:</a:t>
            </a:r>
            <a:endParaRPr lang="en-US" altLang="zh-CN" sz="2800" b="1">
              <a:latin typeface="楷体_GB2312" pitchFamily="49" charset="-122"/>
              <a:ea typeface="楷体_GB2312" pitchFamily="49" charset="-122"/>
            </a:endParaRPr>
          </a:p>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旋转对称性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在各个方向上的平滑是一致的</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单调递减</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邻域的影响随着距离的增加而减弱</a:t>
            </a:r>
            <a:endParaRPr lang="zh-CN" altLang="en-US" sz="2400" b="1">
              <a:latin typeface="楷体_GB2312" pitchFamily="49" charset="-122"/>
              <a:ea typeface="楷体_GB2312" pitchFamily="49" charset="-122"/>
            </a:endParaRPr>
          </a:p>
          <a:p>
            <a:pPr>
              <a:spcBef>
                <a:spcPct val="50000"/>
              </a:spcBef>
              <a:buClrTx/>
              <a:buFontTx/>
              <a:buChar char="•"/>
            </a:pPr>
            <a:endParaRPr lang="zh-CN" altLang="en-US" sz="2400" b="1">
              <a:latin typeface="楷体_GB2312" pitchFamily="49" charset="-122"/>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4339" name="Text Box 3"/>
          <p:cNvSpPr txBox="1">
            <a:spLocks noChangeArrowheads="1"/>
          </p:cNvSpPr>
          <p:nvPr/>
        </p:nvSpPr>
        <p:spPr bwMode="auto">
          <a:xfrm>
            <a:off x="468313" y="1201738"/>
            <a:ext cx="8305800"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参数</a:t>
            </a:r>
            <a:r>
              <a:rPr lang="en-US" altLang="zh-CN" sz="2800" b="1">
                <a:latin typeface="楷体_GB2312" pitchFamily="49" charset="-122"/>
                <a:ea typeface="楷体_GB2312" pitchFamily="49" charset="-122"/>
              </a:rPr>
              <a:t>σ</a:t>
            </a:r>
            <a:r>
              <a:rPr lang="zh-CN" altLang="en-US" sz="2800" b="1">
                <a:latin typeface="楷体_GB2312" pitchFamily="49" charset="-122"/>
                <a:ea typeface="楷体_GB2312" pitchFamily="49" charset="-122"/>
              </a:rPr>
              <a:t>调节平滑程度</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在过平滑与欠平滑之间取得平衡</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可分离性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水平计算后垂直计算，</a:t>
            </a:r>
            <a:r>
              <a:rPr lang="en-US" altLang="zh-CN"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降低计算复杂度</a:t>
            </a:r>
            <a:endParaRPr lang="zh-CN" altLang="en-US" sz="2400" b="1">
              <a:latin typeface="楷体_GB2312" pitchFamily="49" charset="-122"/>
              <a:ea typeface="楷体_GB2312" pitchFamily="49" charset="-122"/>
            </a:endParaRPr>
          </a:p>
        </p:txBody>
      </p:sp>
      <p:pic>
        <p:nvPicPr>
          <p:cNvPr id="14340" name="Picture 4"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3860800"/>
            <a:ext cx="4824412"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997575" y="4095750"/>
            <a:ext cx="2540000" cy="1562100"/>
          </a:xfrm>
          <a:prstGeom prst="rect">
            <a:avLst/>
          </a:prstGeom>
          <a:noFill/>
        </p:spPr>
        <p:txBody>
          <a:bodyPr wrap="square" rtlCol="0" anchor="t">
            <a:spAutoFit/>
          </a:bodyPr>
          <a:lstStyle/>
          <a:p>
            <a:pPr marL="38100" marR="784860" indent="0">
              <a:lnSpc>
                <a:spcPct val="100000"/>
              </a:lnSpc>
              <a:spcBef>
                <a:spcPts val="655"/>
              </a:spcBef>
              <a:buNone/>
              <a:tabLst>
                <a:tab pos="380365" algn="l"/>
                <a:tab pos="381000" algn="l"/>
              </a:tabLst>
            </a:pPr>
            <a:r>
              <a:rPr spc="-5" dirty="0">
                <a:solidFill>
                  <a:srgbClr val="0000FF"/>
                </a:solidFill>
                <a:latin typeface="Arial" panose="020B0604020202020204"/>
                <a:cs typeface="Arial" panose="020B0604020202020204"/>
                <a:sym typeface="+mn-ea"/>
              </a:rPr>
              <a:t>n</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n </a:t>
            </a:r>
            <a:r>
              <a:rPr spc="-5" dirty="0">
                <a:latin typeface="Arial" panose="020B0604020202020204"/>
                <a:cs typeface="Arial" panose="020B0604020202020204"/>
                <a:sym typeface="+mn-ea"/>
              </a:rPr>
              <a:t> </a:t>
            </a:r>
            <a:r>
              <a:rPr dirty="0">
                <a:latin typeface="Arial" panose="020B0604020202020204"/>
                <a:cs typeface="Arial" panose="020B0604020202020204"/>
                <a:sym typeface="+mn-ea"/>
              </a:rPr>
              <a:t>image with an</a:t>
            </a:r>
            <a:r>
              <a:rPr lang="en-US" dirty="0">
                <a:latin typeface="Arial" panose="020B0604020202020204"/>
                <a:cs typeface="Arial" panose="020B0604020202020204"/>
                <a:sym typeface="+mn-ea"/>
              </a:rPr>
              <a:t> </a:t>
            </a:r>
            <a:r>
              <a:rPr spc="-5" dirty="0">
                <a:solidFill>
                  <a:srgbClr val="0000FF"/>
                </a:solidFill>
                <a:latin typeface="Arial" panose="020B0604020202020204"/>
                <a:cs typeface="Arial" panose="020B0604020202020204"/>
                <a:sym typeface="+mn-ea"/>
              </a:rPr>
              <a:t>m</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m </a:t>
            </a:r>
            <a:r>
              <a:rPr dirty="0">
                <a:latin typeface="Arial" panose="020B0604020202020204"/>
                <a:cs typeface="Arial" panose="020B0604020202020204"/>
                <a:sym typeface="+mn-ea"/>
              </a:rPr>
              <a:t>kernel?</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r>
              <a:rPr baseline="26000" dirty="0">
                <a:solidFill>
                  <a:srgbClr val="0000FF"/>
                </a:solidFill>
                <a:latin typeface="Arial" panose="020B0604020202020204"/>
                <a:cs typeface="Arial" panose="020B0604020202020204"/>
                <a:sym typeface="+mn-ea"/>
              </a:rPr>
              <a:t>2</a:t>
            </a:r>
            <a:r>
              <a:rPr dirty="0">
                <a:solidFill>
                  <a:srgbClr val="0000FF"/>
                </a:solidFill>
                <a:latin typeface="Arial" panose="020B0604020202020204"/>
                <a:cs typeface="Arial" panose="020B0604020202020204"/>
                <a:sym typeface="+mn-ea"/>
              </a:rPr>
              <a:t>)</a:t>
            </a:r>
            <a:endParaRPr>
              <a:latin typeface="Arial" panose="020B0604020202020204"/>
              <a:cs typeface="Arial" panose="020B0604020202020204"/>
            </a:endParaRPr>
          </a:p>
          <a:p>
            <a:pPr marL="37465" indent="0">
              <a:lnSpc>
                <a:spcPct val="100000"/>
              </a:lnSpc>
              <a:spcBef>
                <a:spcPts val="670"/>
              </a:spcBef>
              <a:buNone/>
              <a:tabLst>
                <a:tab pos="380365" algn="l"/>
                <a:tab pos="381000" algn="l"/>
              </a:tabLst>
            </a:pPr>
            <a:r>
              <a:rPr dirty="0">
                <a:latin typeface="Arial" panose="020B0604020202020204"/>
                <a:cs typeface="Arial" panose="020B0604020202020204"/>
                <a:sym typeface="+mn-ea"/>
              </a:rPr>
              <a:t>What if the kernel is</a:t>
            </a:r>
            <a:r>
              <a:rPr spc="-50" dirty="0">
                <a:latin typeface="Arial" panose="020B0604020202020204"/>
                <a:cs typeface="Arial" panose="020B0604020202020204"/>
                <a:sym typeface="+mn-ea"/>
              </a:rPr>
              <a:t> </a:t>
            </a:r>
            <a:r>
              <a:rPr dirty="0">
                <a:latin typeface="Arial" panose="020B0604020202020204"/>
                <a:cs typeface="Arial" panose="020B0604020202020204"/>
                <a:sym typeface="+mn-ea"/>
              </a:rPr>
              <a:t>separable?</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均值滤波</a:t>
            </a:r>
            <a:r>
              <a:rPr lang="en-US" altLang="zh-CN"/>
              <a:t> vs </a:t>
            </a:r>
            <a:r>
              <a:rPr lang="zh-CN" altLang="en-US"/>
              <a:t>高斯平滑滤波</a:t>
            </a:r>
            <a:endParaRPr lang="zh-CN" alt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999015" y="947242"/>
            <a:ext cx="5286232" cy="557011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RGB</a:t>
            </a:r>
            <a:r>
              <a:rPr lang="zh-CN" altLang="en-US" dirty="0"/>
              <a:t>： </a:t>
            </a:r>
            <a:r>
              <a:rPr lang="en-US" altLang="zh-CN" dirty="0"/>
              <a:t>0-255</a:t>
            </a:r>
            <a:r>
              <a:rPr lang="zh-CN" altLang="en-US" dirty="0"/>
              <a:t>， 或者归一化的</a:t>
            </a:r>
            <a:r>
              <a:rPr lang="en-US" altLang="zh-CN" dirty="0"/>
              <a:t>0-1</a:t>
            </a:r>
            <a:endParaRPr lang="en-US"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6701" t="3638" r="1811" b="3227"/>
          <a:stretch>
            <a:fillRect/>
          </a:stretch>
        </p:blipFill>
        <p:spPr bwMode="auto">
          <a:xfrm>
            <a:off x="1689448" y="1839939"/>
            <a:ext cx="5765104" cy="42463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8870" y="341948"/>
            <a:ext cx="4258945" cy="457835"/>
          </a:xfrm>
          <a:prstGeom prst="rect">
            <a:avLst/>
          </a:prstGeom>
        </p:spPr>
        <p:txBody>
          <a:bodyPr vert="horz" wrap="square" lIns="0" tIns="10859" rIns="0" bIns="0" rtlCol="0">
            <a:spAutoFit/>
          </a:bodyPr>
          <a:lstStyle/>
          <a:p>
            <a:pPr marL="12700">
              <a:lnSpc>
                <a:spcPct val="100000"/>
              </a:lnSpc>
              <a:spcBef>
                <a:spcPts val="100"/>
              </a:spcBef>
            </a:pPr>
            <a:r>
              <a:rPr lang="zh-CN" sz="2905" spc="-5" dirty="0">
                <a:latin typeface="微软雅黑" panose="020B0503020204020204" pitchFamily="34" charset="-122"/>
                <a:ea typeface="微软雅黑" panose="020B0503020204020204" pitchFamily="34" charset="-122"/>
                <a:cs typeface="Arial" panose="020B0604020202020204"/>
              </a:rPr>
              <a:t>低通滤波带来的影响</a:t>
            </a:r>
            <a:endParaRPr lang="zh-CN" sz="2905" spc="-5" dirty="0">
              <a:latin typeface="微软雅黑" panose="020B0503020204020204" pitchFamily="34" charset="-122"/>
              <a:ea typeface="微软雅黑" panose="020B0503020204020204" pitchFamily="34" charset="-122"/>
              <a:cs typeface="Arial" panose="020B0604020202020204"/>
            </a:endParaRPr>
          </a:p>
        </p:txBody>
      </p:sp>
      <p:sp>
        <p:nvSpPr>
          <p:cNvPr id="4" name="object 4"/>
          <p:cNvSpPr/>
          <p:nvPr/>
        </p:nvSpPr>
        <p:spPr>
          <a:xfrm>
            <a:off x="1118684" y="1150905"/>
            <a:ext cx="1824456" cy="1826410"/>
          </a:xfrm>
          <a:prstGeom prst="rect">
            <a:avLst/>
          </a:prstGeom>
          <a:blipFill>
            <a:blip r:embed="rId1" cstate="print"/>
            <a:stretch>
              <a:fillRect/>
            </a:stretch>
          </a:blipFill>
        </p:spPr>
        <p:txBody>
          <a:bodyPr wrap="square" lIns="0" tIns="0" rIns="0" bIns="0" rtlCol="0"/>
          <a:lstStyle/>
          <a:p>
            <a:endParaRPr sz="1540"/>
          </a:p>
        </p:txBody>
      </p:sp>
      <p:sp>
        <p:nvSpPr>
          <p:cNvPr id="5" name="object 5"/>
          <p:cNvSpPr txBox="1"/>
          <p:nvPr/>
        </p:nvSpPr>
        <p:spPr>
          <a:xfrm>
            <a:off x="2244846" y="2753386"/>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6" name="object 6"/>
          <p:cNvSpPr/>
          <p:nvPr/>
        </p:nvSpPr>
        <p:spPr>
          <a:xfrm>
            <a:off x="3725050" y="1150905"/>
            <a:ext cx="1825107" cy="1825758"/>
          </a:xfrm>
          <a:prstGeom prst="rect">
            <a:avLst/>
          </a:prstGeom>
          <a:blipFill>
            <a:blip r:embed="rId2" cstate="print"/>
            <a:stretch>
              <a:fillRect/>
            </a:stretch>
          </a:blipFill>
        </p:spPr>
        <p:txBody>
          <a:bodyPr wrap="square" lIns="0" tIns="0" rIns="0" bIns="0" rtlCol="0"/>
          <a:lstStyle/>
          <a:p>
            <a:endParaRPr sz="1540"/>
          </a:p>
        </p:txBody>
      </p:sp>
      <p:sp>
        <p:nvSpPr>
          <p:cNvPr id="7" name="object 7"/>
          <p:cNvSpPr txBox="1"/>
          <p:nvPr/>
        </p:nvSpPr>
        <p:spPr>
          <a:xfrm>
            <a:off x="4203530" y="2735793"/>
            <a:ext cx="1305355"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smoothed</a:t>
            </a:r>
            <a:r>
              <a:rPr sz="1370" b="1" spc="-70" dirty="0">
                <a:solidFill>
                  <a:srgbClr val="FFFFFF"/>
                </a:solidFill>
                <a:latin typeface="Arial" panose="020B0604020202020204"/>
                <a:cs typeface="Arial" panose="020B0604020202020204"/>
              </a:rPr>
              <a:t> </a:t>
            </a:r>
            <a:r>
              <a:rPr sz="1370" b="1" spc="-5" dirty="0">
                <a:solidFill>
                  <a:srgbClr val="FFFFFF"/>
                </a:solidFill>
                <a:latin typeface="Arial" panose="020B0604020202020204"/>
                <a:cs typeface="Arial" panose="020B0604020202020204"/>
              </a:rPr>
              <a:t>(5x5)</a:t>
            </a:r>
            <a:endParaRPr sz="1370">
              <a:latin typeface="Arial" panose="020B0604020202020204"/>
              <a:cs typeface="Arial" panose="020B0604020202020204"/>
            </a:endParaRPr>
          </a:p>
        </p:txBody>
      </p:sp>
      <p:sp>
        <p:nvSpPr>
          <p:cNvPr id="8" name="object 8"/>
          <p:cNvSpPr txBox="1"/>
          <p:nvPr/>
        </p:nvSpPr>
        <p:spPr>
          <a:xfrm>
            <a:off x="3271103" y="1922607"/>
            <a:ext cx="166699"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9" name="object 9"/>
          <p:cNvSpPr/>
          <p:nvPr/>
        </p:nvSpPr>
        <p:spPr>
          <a:xfrm>
            <a:off x="6266246" y="1150904"/>
            <a:ext cx="1824456" cy="1825107"/>
          </a:xfrm>
          <a:prstGeom prst="rect">
            <a:avLst/>
          </a:prstGeom>
          <a:blipFill>
            <a:blip r:embed="rId3" cstate="print"/>
            <a:stretch>
              <a:fillRect/>
            </a:stretch>
          </a:blipFill>
        </p:spPr>
        <p:txBody>
          <a:bodyPr wrap="square" lIns="0" tIns="0" rIns="0" bIns="0" rtlCol="0"/>
          <a:lstStyle/>
          <a:p>
            <a:endParaRPr sz="1540"/>
          </a:p>
        </p:txBody>
      </p:sp>
      <p:sp>
        <p:nvSpPr>
          <p:cNvPr id="10" name="object 10"/>
          <p:cNvSpPr txBox="1"/>
          <p:nvPr/>
        </p:nvSpPr>
        <p:spPr>
          <a:xfrm>
            <a:off x="7554665" y="2725367"/>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11" name="object 11"/>
          <p:cNvSpPr txBox="1"/>
          <p:nvPr/>
        </p:nvSpPr>
        <p:spPr>
          <a:xfrm>
            <a:off x="5828599" y="1953883"/>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2" name="object 12"/>
          <p:cNvSpPr/>
          <p:nvPr/>
        </p:nvSpPr>
        <p:spPr>
          <a:xfrm>
            <a:off x="6266246" y="3954367"/>
            <a:ext cx="1824456" cy="1825107"/>
          </a:xfrm>
          <a:prstGeom prst="rect">
            <a:avLst/>
          </a:prstGeom>
          <a:blipFill>
            <a:blip r:embed="rId4" cstate="print"/>
            <a:stretch>
              <a:fillRect/>
            </a:stretch>
          </a:blipFill>
        </p:spPr>
        <p:txBody>
          <a:bodyPr wrap="square" lIns="0" tIns="0" rIns="0" bIns="0" rtlCol="0"/>
          <a:lstStyle/>
          <a:p>
            <a:endParaRPr sz="1540"/>
          </a:p>
        </p:txBody>
      </p:sp>
      <p:sp>
        <p:nvSpPr>
          <p:cNvPr id="13" name="object 13"/>
          <p:cNvSpPr txBox="1"/>
          <p:nvPr/>
        </p:nvSpPr>
        <p:spPr>
          <a:xfrm>
            <a:off x="7098551" y="5528829"/>
            <a:ext cx="90028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sharpened</a:t>
            </a:r>
            <a:endParaRPr sz="1370">
              <a:latin typeface="Arial" panose="020B0604020202020204"/>
              <a:cs typeface="Arial" panose="020B0604020202020204"/>
            </a:endParaRPr>
          </a:p>
        </p:txBody>
      </p:sp>
      <p:sp>
        <p:nvSpPr>
          <p:cNvPr id="14" name="object 14"/>
          <p:cNvSpPr txBox="1"/>
          <p:nvPr/>
        </p:nvSpPr>
        <p:spPr>
          <a:xfrm>
            <a:off x="5812309"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5" name="object 15"/>
          <p:cNvSpPr txBox="1"/>
          <p:nvPr/>
        </p:nvSpPr>
        <p:spPr>
          <a:xfrm>
            <a:off x="1316328" y="3518018"/>
            <a:ext cx="2300118" cy="379730"/>
          </a:xfrm>
          <a:prstGeom prst="rect">
            <a:avLst/>
          </a:prstGeom>
        </p:spPr>
        <p:txBody>
          <a:bodyPr vert="horz" wrap="square" lIns="0" tIns="10859" rIns="0" bIns="0" rtlCol="0">
            <a:spAutoFit/>
          </a:bodyPr>
          <a:lstStyle/>
          <a:p>
            <a:pPr marL="12700">
              <a:lnSpc>
                <a:spcPct val="100000"/>
              </a:lnSpc>
              <a:spcBef>
                <a:spcPts val="100"/>
              </a:spcBef>
            </a:pPr>
            <a:r>
              <a:rPr lang="zh-CN" sz="2395" spc="-10" dirty="0">
                <a:latin typeface="Arial" panose="020B0604020202020204"/>
                <a:cs typeface="Arial" panose="020B0604020202020204"/>
              </a:rPr>
              <a:t>可以加回去</a:t>
            </a:r>
            <a:r>
              <a:rPr sz="2395" dirty="0">
                <a:latin typeface="Arial" panose="020B0604020202020204"/>
                <a:cs typeface="Arial" panose="020B0604020202020204"/>
              </a:rPr>
              <a:t>:</a:t>
            </a:r>
            <a:endParaRPr sz="2395">
              <a:latin typeface="Arial" panose="020B0604020202020204"/>
              <a:cs typeface="Arial" panose="020B0604020202020204"/>
            </a:endParaRPr>
          </a:p>
        </p:txBody>
      </p:sp>
      <p:sp>
        <p:nvSpPr>
          <p:cNvPr id="16" name="object 16"/>
          <p:cNvSpPr/>
          <p:nvPr/>
        </p:nvSpPr>
        <p:spPr>
          <a:xfrm>
            <a:off x="1118684" y="3954367"/>
            <a:ext cx="1824456" cy="1825107"/>
          </a:xfrm>
          <a:prstGeom prst="rect">
            <a:avLst/>
          </a:prstGeom>
          <a:blipFill>
            <a:blip r:embed="rId1" cstate="print"/>
            <a:stretch>
              <a:fillRect/>
            </a:stretch>
          </a:blipFill>
        </p:spPr>
        <p:txBody>
          <a:bodyPr wrap="square" lIns="0" tIns="0" rIns="0" bIns="0" rtlCol="0"/>
          <a:lstStyle/>
          <a:p>
            <a:endParaRPr sz="1540"/>
          </a:p>
        </p:txBody>
      </p:sp>
      <p:sp>
        <p:nvSpPr>
          <p:cNvPr id="17" name="object 17"/>
          <p:cNvSpPr txBox="1"/>
          <p:nvPr/>
        </p:nvSpPr>
        <p:spPr>
          <a:xfrm>
            <a:off x="2244846" y="5528829"/>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18" name="object 18"/>
          <p:cNvSpPr/>
          <p:nvPr/>
        </p:nvSpPr>
        <p:spPr>
          <a:xfrm>
            <a:off x="3725050" y="3954367"/>
            <a:ext cx="1824456" cy="1825107"/>
          </a:xfrm>
          <a:prstGeom prst="rect">
            <a:avLst/>
          </a:prstGeom>
          <a:blipFill>
            <a:blip r:embed="rId3" cstate="print"/>
            <a:stretch>
              <a:fillRect/>
            </a:stretch>
          </a:blipFill>
        </p:spPr>
        <p:txBody>
          <a:bodyPr wrap="square" lIns="0" tIns="0" rIns="0" bIns="0" rtlCol="0"/>
          <a:lstStyle/>
          <a:p>
            <a:endParaRPr sz="1540"/>
          </a:p>
        </p:txBody>
      </p:sp>
      <p:sp>
        <p:nvSpPr>
          <p:cNvPr id="19" name="object 19"/>
          <p:cNvSpPr txBox="1"/>
          <p:nvPr/>
        </p:nvSpPr>
        <p:spPr>
          <a:xfrm>
            <a:off x="5013458" y="5528829"/>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20" name="object 20"/>
          <p:cNvSpPr txBox="1"/>
          <p:nvPr/>
        </p:nvSpPr>
        <p:spPr>
          <a:xfrm>
            <a:off x="3260026"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图像噪声</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txBox="1"/>
          <p:nvPr/>
        </p:nvSpPr>
        <p:spPr>
          <a:xfrm>
            <a:off x="5071243" y="1265936"/>
            <a:ext cx="3632200" cy="4879975"/>
          </a:xfrm>
          <a:prstGeom prst="rect">
            <a:avLst/>
          </a:prstGeom>
        </p:spPr>
        <p:txBody>
          <a:bodyPr vert="horz" wrap="square" lIns="0" tIns="98425" rIns="0" bIns="0" rtlCol="0">
            <a:spAutoFit/>
          </a:bodyPr>
          <a:lstStyle/>
          <a:p>
            <a:pPr marL="355600" marR="18415" indent="-342900">
              <a:lnSpc>
                <a:spcPct val="80000"/>
              </a:lnSpc>
              <a:spcBef>
                <a:spcPts val="775"/>
              </a:spcBef>
              <a:buFont typeface="Arial" panose="020B0604020202020204"/>
              <a:buChar char="•"/>
              <a:tabLst>
                <a:tab pos="354965" algn="l"/>
                <a:tab pos="355600" algn="l"/>
              </a:tabLst>
            </a:pPr>
            <a:r>
              <a:rPr lang="zh-CN" sz="2400" b="1" spc="-5" dirty="0">
                <a:solidFill>
                  <a:srgbClr val="FF0000"/>
                </a:solidFill>
                <a:latin typeface="Arial" panose="020B0604020202020204"/>
                <a:cs typeface="Arial" panose="020B0604020202020204"/>
              </a:rPr>
              <a:t>椒盐</a:t>
            </a:r>
            <a:r>
              <a:rPr sz="2400" b="1" spc="-5" dirty="0">
                <a:solidFill>
                  <a:srgbClr val="FF0000"/>
                </a:solidFill>
                <a:latin typeface="Arial" panose="020B0604020202020204"/>
                <a:cs typeface="Arial" panose="020B0604020202020204"/>
              </a:rPr>
              <a:t>Salt and pepper  </a:t>
            </a:r>
            <a:r>
              <a:rPr sz="2400" b="1" dirty="0">
                <a:solidFill>
                  <a:srgbClr val="FF0000"/>
                </a:solidFill>
                <a:latin typeface="Arial" panose="020B0604020202020204"/>
                <a:cs typeface="Arial" panose="020B0604020202020204"/>
              </a:rPr>
              <a:t>noise</a:t>
            </a:r>
            <a:r>
              <a:rPr sz="2400" dirty="0">
                <a:latin typeface="Arial" panose="020B0604020202020204"/>
                <a:cs typeface="Arial" panose="020B0604020202020204"/>
              </a:rPr>
              <a:t>: contains  random</a:t>
            </a:r>
            <a:r>
              <a:rPr sz="2400" spc="-65" dirty="0">
                <a:latin typeface="Arial" panose="020B0604020202020204"/>
                <a:cs typeface="Arial" panose="020B0604020202020204"/>
              </a:rPr>
              <a:t> </a:t>
            </a:r>
            <a:r>
              <a:rPr sz="2400" dirty="0">
                <a:latin typeface="Arial" panose="020B0604020202020204"/>
                <a:cs typeface="Arial" panose="020B0604020202020204"/>
              </a:rPr>
              <a:t>occurrences  of black and white  pixels</a:t>
            </a:r>
            <a:endParaRPr sz="2400" dirty="0">
              <a:latin typeface="Arial" panose="020B0604020202020204"/>
              <a:cs typeface="Arial" panose="020B0604020202020204"/>
            </a:endParaRPr>
          </a:p>
          <a:p>
            <a:pPr marL="355600" marR="18415" indent="-342900">
              <a:lnSpc>
                <a:spcPct val="80000"/>
              </a:lnSpc>
              <a:spcBef>
                <a:spcPts val="775"/>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r>
              <a:rPr lang="zh-CN" sz="2400" b="1" dirty="0">
                <a:solidFill>
                  <a:srgbClr val="FF0000"/>
                </a:solidFill>
                <a:latin typeface="Arial" panose="020B0604020202020204"/>
                <a:cs typeface="Arial" panose="020B0604020202020204"/>
              </a:rPr>
              <a:t>脉冲</a:t>
            </a:r>
            <a:r>
              <a:rPr sz="2400" b="1" dirty="0">
                <a:solidFill>
                  <a:srgbClr val="FF0000"/>
                </a:solidFill>
                <a:latin typeface="Arial" panose="020B0604020202020204"/>
                <a:cs typeface="Arial" panose="020B0604020202020204"/>
              </a:rPr>
              <a:t>Impulse noise: </a:t>
            </a:r>
            <a:r>
              <a:rPr sz="2400" b="1" dirty="0">
                <a:latin typeface="Arial" panose="020B0604020202020204"/>
                <a:cs typeface="Arial" panose="020B0604020202020204"/>
              </a:rPr>
              <a:t> </a:t>
            </a:r>
            <a:r>
              <a:rPr sz="2400" dirty="0">
                <a:latin typeface="Arial" panose="020B0604020202020204"/>
                <a:cs typeface="Arial" panose="020B0604020202020204"/>
              </a:rPr>
              <a:t>contains random  occurrences of</a:t>
            </a:r>
            <a:r>
              <a:rPr sz="2400" spc="-95" dirty="0">
                <a:latin typeface="Arial" panose="020B0604020202020204"/>
                <a:cs typeface="Arial" panose="020B0604020202020204"/>
              </a:rPr>
              <a:t> </a:t>
            </a:r>
            <a:r>
              <a:rPr sz="2400" dirty="0">
                <a:latin typeface="Arial" panose="020B0604020202020204"/>
                <a:cs typeface="Arial" panose="020B0604020202020204"/>
              </a:rPr>
              <a:t>white  pixels</a:t>
            </a:r>
            <a:endParaRPr sz="2400" dirty="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83185" indent="-342900">
              <a:lnSpc>
                <a:spcPct val="80000"/>
              </a:lnSpc>
              <a:spcBef>
                <a:spcPts val="670"/>
              </a:spcBef>
              <a:buFont typeface="Arial" panose="020B0604020202020204"/>
              <a:buChar char="•"/>
              <a:tabLst>
                <a:tab pos="354965" algn="l"/>
                <a:tab pos="355600" algn="l"/>
              </a:tabLst>
            </a:pPr>
            <a:r>
              <a:rPr sz="2400" b="1" dirty="0">
                <a:solidFill>
                  <a:srgbClr val="FF0000"/>
                </a:solidFill>
                <a:latin typeface="Arial" panose="020B0604020202020204"/>
                <a:cs typeface="Arial" panose="020B0604020202020204"/>
              </a:rPr>
              <a:t>Gaussian noise</a:t>
            </a:r>
            <a:r>
              <a:rPr sz="2400" dirty="0">
                <a:latin typeface="Arial" panose="020B0604020202020204"/>
                <a:cs typeface="Arial" panose="020B0604020202020204"/>
              </a:rPr>
              <a:t>:  variations in  intensity drawn</a:t>
            </a:r>
            <a:r>
              <a:rPr sz="2400" spc="-90" dirty="0">
                <a:latin typeface="Arial" panose="020B0604020202020204"/>
                <a:cs typeface="Arial" panose="020B0604020202020204"/>
              </a:rPr>
              <a:t> </a:t>
            </a:r>
            <a:r>
              <a:rPr sz="2400" dirty="0">
                <a:latin typeface="Arial" panose="020B0604020202020204"/>
                <a:cs typeface="Arial" panose="020B0604020202020204"/>
              </a:rPr>
              <a:t>from  a Gaussian normal  distribution</a:t>
            </a:r>
            <a:endParaRPr sz="2400" dirty="0">
              <a:latin typeface="Arial" panose="020B0604020202020204"/>
              <a:cs typeface="Arial" panose="020B0604020202020204"/>
            </a:endParaRPr>
          </a:p>
        </p:txBody>
      </p:sp>
      <p:sp>
        <p:nvSpPr>
          <p:cNvPr id="6" name="object 4"/>
          <p:cNvSpPr/>
          <p:nvPr/>
        </p:nvSpPr>
        <p:spPr>
          <a:xfrm>
            <a:off x="788174" y="1253655"/>
            <a:ext cx="1877060" cy="2308885"/>
          </a:xfrm>
          <a:prstGeom prst="rect">
            <a:avLst/>
          </a:prstGeom>
          <a:blipFill>
            <a:blip r:embed="rId1" cstate="print"/>
            <a:stretch>
              <a:fillRect/>
            </a:stretch>
          </a:blipFill>
        </p:spPr>
        <p:txBody>
          <a:bodyPr wrap="square" lIns="0" tIns="0" rIns="0" bIns="0" rtlCol="0"/>
          <a:lstStyle/>
          <a:p/>
        </p:txBody>
      </p:sp>
      <p:sp>
        <p:nvSpPr>
          <p:cNvPr id="7" name="object 5"/>
          <p:cNvSpPr/>
          <p:nvPr/>
        </p:nvSpPr>
        <p:spPr>
          <a:xfrm>
            <a:off x="2921292" y="4033050"/>
            <a:ext cx="1877060" cy="2308885"/>
          </a:xfrm>
          <a:prstGeom prst="rect">
            <a:avLst/>
          </a:prstGeom>
          <a:blipFill>
            <a:blip r:embed="rId2" cstate="print"/>
            <a:stretch>
              <a:fillRect/>
            </a:stretch>
          </a:blipFill>
        </p:spPr>
        <p:txBody>
          <a:bodyPr wrap="square" lIns="0" tIns="0" rIns="0" bIns="0" rtlCol="0"/>
          <a:lstStyle/>
          <a:p/>
        </p:txBody>
      </p:sp>
      <p:sp>
        <p:nvSpPr>
          <p:cNvPr id="8" name="object 6"/>
          <p:cNvSpPr/>
          <p:nvPr/>
        </p:nvSpPr>
        <p:spPr>
          <a:xfrm>
            <a:off x="788174" y="4033050"/>
            <a:ext cx="1877060" cy="2308885"/>
          </a:xfrm>
          <a:prstGeom prst="rect">
            <a:avLst/>
          </a:prstGeom>
          <a:blipFill>
            <a:blip r:embed="rId3" cstate="print"/>
            <a:stretch>
              <a:fillRect/>
            </a:stretch>
          </a:blipFill>
        </p:spPr>
        <p:txBody>
          <a:bodyPr wrap="square" lIns="0" tIns="0" rIns="0" bIns="0" rtlCol="0"/>
          <a:lstStyle/>
          <a:p/>
        </p:txBody>
      </p:sp>
      <p:sp>
        <p:nvSpPr>
          <p:cNvPr id="9" name="object 7"/>
          <p:cNvSpPr/>
          <p:nvPr/>
        </p:nvSpPr>
        <p:spPr>
          <a:xfrm>
            <a:off x="2921292" y="1253655"/>
            <a:ext cx="1877060" cy="2308885"/>
          </a:xfrm>
          <a:prstGeom prst="rect">
            <a:avLst/>
          </a:prstGeom>
          <a:blipFill>
            <a:blip r:embed="rId4" cstate="print"/>
            <a:stretch>
              <a:fillRect/>
            </a:stretch>
          </a:blipFill>
        </p:spPr>
        <p:txBody>
          <a:bodyPr wrap="square" lIns="0" tIns="0" rIns="0" bIns="0" rtlCol="0"/>
          <a:lstStyle/>
          <a:p/>
        </p:txBody>
      </p:sp>
      <p:sp>
        <p:nvSpPr>
          <p:cNvPr id="10" name="object 8"/>
          <p:cNvSpPr txBox="1"/>
          <p:nvPr/>
        </p:nvSpPr>
        <p:spPr>
          <a:xfrm>
            <a:off x="1338117" y="3544571"/>
            <a:ext cx="753745" cy="272415"/>
          </a:xfrm>
          <a:prstGeom prst="rect">
            <a:avLst/>
          </a:prstGeom>
        </p:spPr>
        <p:txBody>
          <a:bodyPr vert="horz" wrap="square" lIns="0" tIns="14604" rIns="0" bIns="0" rtlCol="0">
            <a:spAutoFit/>
          </a:bodyPr>
          <a:lstStyle/>
          <a:p>
            <a:pPr marL="12700">
              <a:lnSpc>
                <a:spcPct val="100000"/>
              </a:lnSpc>
              <a:spcBef>
                <a:spcPts val="115"/>
              </a:spcBef>
            </a:pPr>
            <a:r>
              <a:rPr sz="1600" spc="50" dirty="0">
                <a:latin typeface="Times New Roman" panose="02020603050405020304"/>
                <a:cs typeface="Times New Roman" panose="02020603050405020304"/>
              </a:rPr>
              <a:t>Original</a:t>
            </a:r>
            <a:endParaRPr sz="1600">
              <a:latin typeface="Times New Roman" panose="02020603050405020304"/>
              <a:cs typeface="Times New Roman" panose="02020603050405020304"/>
            </a:endParaRPr>
          </a:p>
        </p:txBody>
      </p:sp>
      <p:sp>
        <p:nvSpPr>
          <p:cNvPr id="11" name="object 9"/>
          <p:cNvSpPr txBox="1"/>
          <p:nvPr/>
        </p:nvSpPr>
        <p:spPr>
          <a:xfrm>
            <a:off x="3176910" y="6374823"/>
            <a:ext cx="134239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Gaussian</a:t>
            </a:r>
            <a:r>
              <a:rPr sz="1600" spc="-5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2" name="object 10"/>
          <p:cNvSpPr txBox="1"/>
          <p:nvPr/>
        </p:nvSpPr>
        <p:spPr>
          <a:xfrm>
            <a:off x="2897762" y="3544571"/>
            <a:ext cx="1901189" cy="272415"/>
          </a:xfrm>
          <a:prstGeom prst="rect">
            <a:avLst/>
          </a:prstGeom>
        </p:spPr>
        <p:txBody>
          <a:bodyPr vert="horz" wrap="square" lIns="0" tIns="14604" rIns="0" bIns="0" rtlCol="0">
            <a:spAutoFit/>
          </a:bodyPr>
          <a:lstStyle/>
          <a:p>
            <a:pPr marL="12700">
              <a:lnSpc>
                <a:spcPct val="100000"/>
              </a:lnSpc>
              <a:spcBef>
                <a:spcPts val="115"/>
              </a:spcBef>
            </a:pPr>
            <a:r>
              <a:rPr sz="1600" spc="45" dirty="0">
                <a:latin typeface="Times New Roman" panose="02020603050405020304"/>
                <a:cs typeface="Times New Roman" panose="02020603050405020304"/>
              </a:rPr>
              <a:t>Salt </a:t>
            </a:r>
            <a:r>
              <a:rPr sz="1600" spc="55" dirty="0">
                <a:latin typeface="Times New Roman" panose="02020603050405020304"/>
                <a:cs typeface="Times New Roman" panose="02020603050405020304"/>
              </a:rPr>
              <a:t>and </a:t>
            </a:r>
            <a:r>
              <a:rPr sz="1600" spc="50" dirty="0">
                <a:latin typeface="Times New Roman" panose="02020603050405020304"/>
                <a:cs typeface="Times New Roman" panose="02020603050405020304"/>
              </a:rPr>
              <a:t>pepper</a:t>
            </a:r>
            <a:r>
              <a:rPr sz="1600" spc="-6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3" name="object 11"/>
          <p:cNvSpPr txBox="1"/>
          <p:nvPr/>
        </p:nvSpPr>
        <p:spPr>
          <a:xfrm>
            <a:off x="1092292" y="6374823"/>
            <a:ext cx="124587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Impulse</a:t>
            </a:r>
            <a:r>
              <a:rPr sz="1600" spc="-4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平滑滤波器处理椒盐噪声</a:t>
            </a:r>
            <a:endParaRPr lang="zh-CN" altLang="en-US"/>
          </a:p>
        </p:txBody>
      </p:sp>
      <p:sp>
        <p:nvSpPr>
          <p:cNvPr id="3" name="内容占位符 2"/>
          <p:cNvSpPr>
            <a:spLocks noGrp="1"/>
          </p:cNvSpPr>
          <p:nvPr>
            <p:ph idx="1"/>
          </p:nvPr>
        </p:nvSpPr>
        <p:spPr/>
        <p:txBody>
          <a:bodyPr/>
          <a:lstStyle/>
          <a:p>
            <a:r>
              <a:rPr lang="zh-CN" altLang="en-US"/>
              <a:t>存在什么问题？</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6" name="object 4"/>
          <p:cNvSpPr/>
          <p:nvPr/>
        </p:nvSpPr>
        <p:spPr>
          <a:xfrm>
            <a:off x="547415" y="2093345"/>
            <a:ext cx="7768731" cy="3276595"/>
          </a:xfrm>
          <a:prstGeom prst="rect">
            <a:avLst/>
          </a:prstGeom>
          <a:blipFill>
            <a:blip r:embed="rId1" cstate="print"/>
            <a:stretch>
              <a:fillRect/>
            </a:stretch>
          </a:blipFill>
        </p:spPr>
        <p:txBody>
          <a:bodyPr wrap="square" lIns="0" tIns="0" rIns="0" bIns="0" rtlCol="0"/>
          <a:lstStyle/>
          <a:p/>
        </p:txBody>
      </p:sp>
      <p:sp>
        <p:nvSpPr>
          <p:cNvPr id="7" name="object 5"/>
          <p:cNvSpPr txBox="1"/>
          <p:nvPr/>
        </p:nvSpPr>
        <p:spPr>
          <a:xfrm>
            <a:off x="1598809" y="1736979"/>
            <a:ext cx="5697855" cy="391160"/>
          </a:xfrm>
          <a:prstGeom prst="rect">
            <a:avLst/>
          </a:prstGeom>
        </p:spPr>
        <p:txBody>
          <a:bodyPr vert="horz" wrap="square" lIns="0" tIns="12700" rIns="0" bIns="0" rtlCol="0">
            <a:spAutoFit/>
          </a:bodyPr>
          <a:lstStyle/>
          <a:p>
            <a:pPr marL="12700">
              <a:lnSpc>
                <a:spcPct val="100000"/>
              </a:lnSpc>
              <a:spcBef>
                <a:spcPts val="100"/>
              </a:spcBef>
              <a:tabLst>
                <a:tab pos="2602865" algn="l"/>
                <a:tab pos="519366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a:t>
            </a:r>
            <a:r>
              <a:rPr sz="2400" dirty="0">
                <a:latin typeface="Arial" panose="020B0604020202020204"/>
                <a:cs typeface="Arial" panose="020B0604020202020204"/>
              </a:rPr>
              <a:t>5	</a:t>
            </a: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非线性滤波器</a:t>
            </a:r>
            <a:endParaRPr lang="zh-CN" altLang="en-US"/>
          </a:p>
        </p:txBody>
      </p:sp>
      <p:sp>
        <p:nvSpPr>
          <p:cNvPr id="3" name="内容占位符 2"/>
          <p:cNvSpPr>
            <a:spLocks noGrp="1"/>
          </p:cNvSpPr>
          <p:nvPr>
            <p:ph idx="1"/>
          </p:nvPr>
        </p:nvSpPr>
        <p:spPr/>
        <p:txBody>
          <a:bodyPr/>
          <a:lstStyle/>
          <a:p>
            <a:r>
              <a:rPr lang="zh-CN" altLang="en-US"/>
              <a:t>中值滤波</a:t>
            </a:r>
            <a:endParaRPr lang="zh-CN" altLang="en-US"/>
          </a:p>
          <a:p>
            <a:r>
              <a:rPr lang="zh-CN" altLang="en-US" b="1">
                <a:latin typeface="Times New Roman" panose="02020603050405020304" pitchFamily="18" charset="0"/>
                <a:ea typeface="楷体_GB2312" pitchFamily="49" charset="-122"/>
                <a:sym typeface="+mn-ea"/>
              </a:rPr>
              <a:t>双边滤波器</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741363" y="274320"/>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sym typeface="+mn-ea"/>
              </a:rPr>
              <a:t>中值滤波器</a:t>
            </a:r>
            <a:endParaRPr kumimoji="1" lang="zh-CN" altLang="en-US" sz="3600" b="1">
              <a:latin typeface="Times New Roman" panose="02020603050405020304" pitchFamily="18" charset="0"/>
              <a:ea typeface="楷体_GB2312" pitchFamily="49" charset="-122"/>
            </a:endParaRPr>
          </a:p>
        </p:txBody>
      </p:sp>
      <p:sp>
        <p:nvSpPr>
          <p:cNvPr id="18435" name="Rectangle 3"/>
          <p:cNvSpPr>
            <a:spLocks noChangeArrowheads="1"/>
          </p:cNvSpPr>
          <p:nvPr/>
        </p:nvSpPr>
        <p:spPr bwMode="auto">
          <a:xfrm>
            <a:off x="457200" y="990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400" b="1">
                <a:latin typeface="Times New Roman" panose="02020603050405020304" pitchFamily="18" charset="0"/>
                <a:ea typeface="楷体_GB2312" pitchFamily="49" charset="-122"/>
              </a:rPr>
              <a:t> </a:t>
            </a:r>
            <a:endParaRPr kumimoji="1" lang="en-US" altLang="zh-CN" sz="2400" b="1">
              <a:latin typeface="楷体_GB2312" pitchFamily="49" charset="-122"/>
              <a:ea typeface="楷体_GB2312" pitchFamily="49" charset="-122"/>
            </a:endParaRPr>
          </a:p>
        </p:txBody>
      </p:sp>
      <p:graphicFrame>
        <p:nvGraphicFramePr>
          <p:cNvPr id="18438" name="Object 2"/>
          <p:cNvGraphicFramePr>
            <a:graphicFrameLocks noChangeAspect="1"/>
          </p:cNvGraphicFramePr>
          <p:nvPr/>
        </p:nvGraphicFramePr>
        <p:xfrm>
          <a:off x="6837363" y="5143500"/>
          <a:ext cx="588962" cy="1409700"/>
        </p:xfrm>
        <a:graphic>
          <a:graphicData uri="http://schemas.openxmlformats.org/presentationml/2006/ole">
            <mc:AlternateContent xmlns:mc="http://schemas.openxmlformats.org/markup-compatibility/2006">
              <mc:Choice xmlns:v="urn:schemas-microsoft-com:vml" Requires="v">
                <p:oleObj spid="_x0000_s59396" name="文档" r:id="rId1" imgW="590550" imgH="1409700" progId="Word.Document.8">
                  <p:embed/>
                </p:oleObj>
              </mc:Choice>
              <mc:Fallback>
                <p:oleObj name="文档" r:id="rId1" imgW="590550" imgH="1409700" progId="Word.Document.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5143500"/>
                        <a:ext cx="588962"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8"/>
          <p:cNvSpPr txBox="1">
            <a:spLocks noChangeArrowheads="1"/>
          </p:cNvSpPr>
          <p:nvPr/>
        </p:nvSpPr>
        <p:spPr bwMode="auto">
          <a:xfrm>
            <a:off x="522923" y="1647508"/>
            <a:ext cx="295275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）取邻域</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）按亮度值大小排列像素点</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）选排序像素的中间值作为中心点的新值</a:t>
            </a:r>
            <a:endParaRPr lang="zh-CN" altLang="en-US" sz="2800" b="1">
              <a:latin typeface="楷体_GB2312" pitchFamily="49" charset="-122"/>
              <a:ea typeface="楷体_GB2312" pitchFamily="49" charset="-122"/>
            </a:endParaRPr>
          </a:p>
          <a:p>
            <a:pPr>
              <a:spcBef>
                <a:spcPct val="50000"/>
              </a:spcBef>
              <a:buClrTx/>
              <a:buFontTx/>
              <a:buNone/>
            </a:pPr>
            <a:endParaRPr lang="en-US" altLang="zh-CN" sz="2800" b="1">
              <a:latin typeface="楷体_GB2312" pitchFamily="49" charset="-122"/>
              <a:ea typeface="楷体_GB2312" pitchFamily="49" charset="-122"/>
            </a:endParaRPr>
          </a:p>
        </p:txBody>
      </p:sp>
      <p:pic>
        <p:nvPicPr>
          <p:cNvPr id="1844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314575"/>
            <a:ext cx="4953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中值滤波</a:t>
            </a:r>
            <a:endParaRPr lang="zh-CN" altLang="en-US"/>
          </a:p>
        </p:txBody>
      </p:sp>
      <p:sp>
        <p:nvSpPr>
          <p:cNvPr id="3" name="内容占位符 2"/>
          <p:cNvSpPr>
            <a:spLocks noGrp="1"/>
          </p:cNvSpPr>
          <p:nvPr>
            <p:ph idx="1"/>
          </p:nvPr>
        </p:nvSpPr>
        <p:spPr/>
        <p:txBody>
          <a:bodyPr/>
          <a:lstStyle/>
          <a:p>
            <a:r>
              <a:rPr lang="zh-CN" altLang="en-US"/>
              <a:t>对离群点鲁棒</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4"/>
          <p:cNvSpPr/>
          <p:nvPr/>
        </p:nvSpPr>
        <p:spPr>
          <a:xfrm>
            <a:off x="2053686" y="2100452"/>
            <a:ext cx="4556802" cy="4125467"/>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高斯</a:t>
            </a:r>
            <a:r>
              <a:rPr lang="en-US" altLang="zh-CN"/>
              <a:t>vs</a:t>
            </a:r>
            <a:r>
              <a:rPr lang="zh-CN" altLang="en-US"/>
              <a:t>中值滤波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673860" y="1396365"/>
            <a:ext cx="5874385" cy="5051425"/>
          </a:xfrm>
          <a:prstGeom prst="rect">
            <a:avLst/>
          </a:prstGeom>
          <a:blipFill>
            <a:blip r:embed="rId1" cstate="print"/>
            <a:stretch>
              <a:fillRect/>
            </a:stretch>
          </a:blipFill>
        </p:spPr>
        <p:txBody>
          <a:bodyPr wrap="square" lIns="0" tIns="0" rIns="0" bIns="0" rtlCol="0"/>
          <a:lstStyle/>
          <a:p/>
        </p:txBody>
      </p:sp>
      <p:sp>
        <p:nvSpPr>
          <p:cNvPr id="6" name="object 4"/>
          <p:cNvSpPr txBox="1"/>
          <p:nvPr/>
        </p:nvSpPr>
        <p:spPr>
          <a:xfrm>
            <a:off x="2109470" y="890270"/>
            <a:ext cx="3328670" cy="381635"/>
          </a:xfrm>
          <a:prstGeom prst="rect">
            <a:avLst/>
          </a:prstGeom>
        </p:spPr>
        <p:txBody>
          <a:bodyPr vert="horz" wrap="square" lIns="0" tIns="12700" rIns="0" bIns="0" rtlCol="0">
            <a:spAutoFit/>
          </a:bodyPr>
          <a:lstStyle/>
          <a:p>
            <a:pPr marL="12700">
              <a:lnSpc>
                <a:spcPct val="100000"/>
              </a:lnSpc>
              <a:spcBef>
                <a:spcPts val="100"/>
              </a:spcBef>
              <a:tabLst>
                <a:tab pos="221297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5x5</a:t>
            </a:r>
            <a:endParaRPr sz="2400">
              <a:latin typeface="Arial" panose="020B0604020202020204"/>
              <a:cs typeface="Arial" panose="020B0604020202020204"/>
            </a:endParaRPr>
          </a:p>
        </p:txBody>
      </p:sp>
      <p:sp>
        <p:nvSpPr>
          <p:cNvPr id="7" name="object 5"/>
          <p:cNvSpPr txBox="1"/>
          <p:nvPr/>
        </p:nvSpPr>
        <p:spPr>
          <a:xfrm>
            <a:off x="6489065" y="890270"/>
            <a:ext cx="75438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
        <p:nvSpPr>
          <p:cNvPr id="8" name="object 6"/>
          <p:cNvSpPr txBox="1"/>
          <p:nvPr/>
        </p:nvSpPr>
        <p:spPr>
          <a:xfrm>
            <a:off x="2540" y="2036445"/>
            <a:ext cx="13836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Gaussian</a:t>
            </a:r>
            <a:endParaRPr sz="2400">
              <a:latin typeface="Arial" panose="020B0604020202020204"/>
              <a:cs typeface="Arial" panose="020B0604020202020204"/>
            </a:endParaRPr>
          </a:p>
        </p:txBody>
      </p:sp>
      <p:sp>
        <p:nvSpPr>
          <p:cNvPr id="9" name="object 7"/>
          <p:cNvSpPr txBox="1"/>
          <p:nvPr/>
        </p:nvSpPr>
        <p:spPr>
          <a:xfrm>
            <a:off x="264795" y="4968240"/>
            <a:ext cx="14090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Median</a:t>
            </a:r>
            <a:endParaRPr sz="2400">
              <a:latin typeface="Arial" panose="020B0604020202020204"/>
              <a:cs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150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r>
              <a:rPr lang="zh-CN" altLang="en-US" sz="2400" b="1">
                <a:latin typeface="Times New Roman" panose="02020603050405020304" pitchFamily="18" charset="0"/>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1508" name="Rectangle 7"/>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1509"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1676400"/>
            <a:ext cx="90011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18"/>
          <p:cNvSpPr txBox="1">
            <a:spLocks noChangeArrowheads="1"/>
          </p:cNvSpPr>
          <p:nvPr/>
        </p:nvSpPr>
        <p:spPr bwMode="auto">
          <a:xfrm>
            <a:off x="1524000" y="4962525"/>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800" b="1">
                <a:ea typeface="楷体_GB2312" pitchFamily="49" charset="-122"/>
                <a:cs typeface="Arial" panose="020B0604020202020204" pitchFamily="34" charset="0"/>
              </a:rPr>
              <a:t>高斯滤波器的不足</a:t>
            </a:r>
            <a:endParaRPr lang="zh-CN" altLang="en-US" sz="2800" b="1">
              <a:ea typeface="楷体_GB2312" pitchFamily="49" charset="-122"/>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4579"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 </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4580"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24581" name="Group 7"/>
          <p:cNvGrpSpPr>
            <a:grpSpLocks noChangeAspect="1"/>
          </p:cNvGrpSpPr>
          <p:nvPr/>
        </p:nvGrpSpPr>
        <p:grpSpPr bwMode="auto">
          <a:xfrm>
            <a:off x="304800" y="5381625"/>
            <a:ext cx="4310063" cy="790575"/>
            <a:chOff x="144" y="2448"/>
            <a:chExt cx="2715" cy="498"/>
          </a:xfrm>
        </p:grpSpPr>
        <p:sp>
          <p:nvSpPr>
            <p:cNvPr id="24593" name="AutoShape 8"/>
            <p:cNvSpPr>
              <a:spLocks noChangeAspect="1" noChangeArrowheads="1" noTextEdit="1"/>
            </p:cNvSpPr>
            <p:nvPr/>
          </p:nvSpPr>
          <p:spPr bwMode="auto">
            <a:xfrm>
              <a:off x="144" y="2448"/>
              <a:ext cx="2715"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2448"/>
              <a:ext cx="2721"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10"/>
          <p:cNvGrpSpPr>
            <a:grpSpLocks noChangeAspect="1"/>
          </p:cNvGrpSpPr>
          <p:nvPr/>
        </p:nvGrpSpPr>
        <p:grpSpPr bwMode="auto">
          <a:xfrm>
            <a:off x="4481513" y="5441950"/>
            <a:ext cx="4510087" cy="730250"/>
            <a:chOff x="2919" y="2448"/>
            <a:chExt cx="2841" cy="460"/>
          </a:xfrm>
        </p:grpSpPr>
        <p:sp>
          <p:nvSpPr>
            <p:cNvPr id="24591" name="AutoShape 11"/>
            <p:cNvSpPr>
              <a:spLocks noChangeAspect="1" noChangeArrowheads="1" noTextEdit="1"/>
            </p:cNvSpPr>
            <p:nvPr/>
          </p:nvSpPr>
          <p:spPr bwMode="auto">
            <a:xfrm>
              <a:off x="2919" y="2448"/>
              <a:ext cx="284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 y="2448"/>
              <a:ext cx="2847"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1219200"/>
            <a:ext cx="270986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3279775"/>
            <a:ext cx="250983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5" name="Group 15"/>
          <p:cNvGrpSpPr>
            <a:grpSpLocks noChangeAspect="1"/>
          </p:cNvGrpSpPr>
          <p:nvPr/>
        </p:nvGrpSpPr>
        <p:grpSpPr bwMode="auto">
          <a:xfrm>
            <a:off x="5638800" y="3363913"/>
            <a:ext cx="2549525" cy="1970087"/>
            <a:chOff x="3984" y="912"/>
            <a:chExt cx="1606" cy="1241"/>
          </a:xfrm>
        </p:grpSpPr>
        <p:sp>
          <p:nvSpPr>
            <p:cNvPr id="24589" name="AutoShape 16"/>
            <p:cNvSpPr>
              <a:spLocks noChangeAspect="1" noChangeArrowheads="1" noTextEdit="1"/>
            </p:cNvSpPr>
            <p:nvPr/>
          </p:nvSpPr>
          <p:spPr bwMode="auto">
            <a:xfrm>
              <a:off x="3984" y="912"/>
              <a:ext cx="1606" cy="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0" name="Picture 1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 y="912"/>
              <a:ext cx="1612"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6" name="Rectangle 18"/>
          <p:cNvSpPr>
            <a:spLocks noChangeArrowheads="1"/>
          </p:cNvSpPr>
          <p:nvPr/>
        </p:nvSpPr>
        <p:spPr bwMode="auto">
          <a:xfrm>
            <a:off x="685800" y="6172200"/>
            <a:ext cx="25069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空域</a:t>
            </a:r>
            <a:r>
              <a:rPr lang="en-US" altLang="zh-CN" sz="1800"/>
              <a:t>kernel (Gaussian);</a:t>
            </a:r>
            <a:endParaRPr lang="en-US" altLang="zh-CN" sz="1800"/>
          </a:p>
        </p:txBody>
      </p:sp>
      <p:sp>
        <p:nvSpPr>
          <p:cNvPr id="24587" name="Rectangle 19"/>
          <p:cNvSpPr>
            <a:spLocks noChangeArrowheads="1"/>
          </p:cNvSpPr>
          <p:nvPr/>
        </p:nvSpPr>
        <p:spPr bwMode="auto">
          <a:xfrm>
            <a:off x="4616450" y="6172200"/>
            <a:ext cx="4526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值域</a:t>
            </a:r>
            <a:r>
              <a:rPr lang="en-US" altLang="zh-CN" sz="1800"/>
              <a:t>kernel (similarity to center pixel value);</a:t>
            </a:r>
            <a:endParaRPr lang="en-US" altLang="zh-CN" sz="1800"/>
          </a:p>
        </p:txBody>
      </p:sp>
      <p:sp>
        <p:nvSpPr>
          <p:cNvPr id="24588" name="Rectangle 20"/>
          <p:cNvSpPr>
            <a:spLocks noChangeArrowheads="1"/>
          </p:cNvSpPr>
          <p:nvPr/>
        </p:nvSpPr>
        <p:spPr bwMode="auto">
          <a:xfrm>
            <a:off x="3200400" y="32908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t>noisy step edge input;</a:t>
            </a:r>
            <a:endParaRPr lang="en-US" altLang="zh-CN"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821690" y="3619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endParaRPr lang="zh-CN" altLang="en-US" sz="2800" b="1">
              <a:latin typeface="Times New Roman" panose="02020603050405020304" pitchFamily="18" charset="0"/>
              <a:ea typeface="楷体_GB2312" pitchFamily="49" charset="-122"/>
            </a:endParaRPr>
          </a:p>
        </p:txBody>
      </p:sp>
      <p:sp>
        <p:nvSpPr>
          <p:cNvPr id="26627"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6628"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5729288"/>
            <a:ext cx="40386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2743200"/>
            <a:ext cx="6548438" cy="8905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6630" name="Group 24"/>
          <p:cNvGrpSpPr>
            <a:grpSpLocks noChangeAspect="1"/>
          </p:cNvGrpSpPr>
          <p:nvPr/>
        </p:nvGrpSpPr>
        <p:grpSpPr bwMode="auto">
          <a:xfrm>
            <a:off x="3465830" y="999490"/>
            <a:ext cx="2270760" cy="1636395"/>
            <a:chOff x="1968" y="1008"/>
            <a:chExt cx="1757" cy="1266"/>
          </a:xfrm>
        </p:grpSpPr>
        <p:sp>
          <p:nvSpPr>
            <p:cNvPr id="26636" name="AutoShape 23"/>
            <p:cNvSpPr>
              <a:spLocks noChangeAspect="1" noChangeArrowheads="1" noTextEdit="1"/>
            </p:cNvSpPr>
            <p:nvPr/>
          </p:nvSpPr>
          <p:spPr bwMode="auto">
            <a:xfrm>
              <a:off x="1968" y="1008"/>
              <a:ext cx="1757"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1008"/>
              <a:ext cx="1763"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Group 28"/>
          <p:cNvGrpSpPr>
            <a:grpSpLocks noChangeAspect="1"/>
          </p:cNvGrpSpPr>
          <p:nvPr/>
        </p:nvGrpSpPr>
        <p:grpSpPr bwMode="auto">
          <a:xfrm>
            <a:off x="3465513" y="3733800"/>
            <a:ext cx="2630487" cy="1990725"/>
            <a:chOff x="2160" y="2448"/>
            <a:chExt cx="1657" cy="1254"/>
          </a:xfrm>
        </p:grpSpPr>
        <p:sp>
          <p:nvSpPr>
            <p:cNvPr id="26634" name="AutoShape 27"/>
            <p:cNvSpPr>
              <a:spLocks noChangeAspect="1" noChangeArrowheads="1" noTextEdit="1"/>
            </p:cNvSpPr>
            <p:nvPr/>
          </p:nvSpPr>
          <p:spPr bwMode="auto">
            <a:xfrm>
              <a:off x="2160" y="2448"/>
              <a:ext cx="1657"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5" name="Picture 2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0" y="2448"/>
              <a:ext cx="166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2" name="Rectangle 30"/>
          <p:cNvSpPr>
            <a:spLocks noChangeArrowheads="1"/>
          </p:cNvSpPr>
          <p:nvPr/>
        </p:nvSpPr>
        <p:spPr bwMode="auto">
          <a:xfrm>
            <a:off x="685800" y="15081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双边滤波器</a:t>
            </a:r>
            <a:endParaRPr lang="zh-CN" altLang="en-US" sz="2400" b="1">
              <a:ea typeface="楷体_GB2312" pitchFamily="49" charset="-122"/>
            </a:endParaRPr>
          </a:p>
        </p:txBody>
      </p:sp>
      <p:sp>
        <p:nvSpPr>
          <p:cNvPr id="26633" name="Rectangle 31"/>
          <p:cNvSpPr>
            <a:spLocks noChangeArrowheads="1"/>
          </p:cNvSpPr>
          <p:nvPr/>
        </p:nvSpPr>
        <p:spPr bwMode="auto">
          <a:xfrm>
            <a:off x="685800" y="43275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滤波结果</a:t>
            </a:r>
            <a:endParaRPr lang="zh-CN" altLang="en-US" sz="2400" b="1">
              <a:ea typeface="楷体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5146" y="2547225"/>
            <a:ext cx="3472575" cy="347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lang="zh-CN" altLang="en-US" sz="3600" b="1">
                <a:latin typeface="Times New Roman" panose="02020603050405020304" pitchFamily="18" charset="0"/>
                <a:ea typeface="楷体_GB2312" pitchFamily="49" charset="-122"/>
                <a:sym typeface="+mn-ea"/>
              </a:rPr>
              <a:t>双边滤波器</a:t>
            </a:r>
            <a:endParaRPr kumimoji="1" lang="en-US" altLang="zh-CN" sz="3600" b="1">
              <a:latin typeface="Times New Roman" panose="02020603050405020304" pitchFamily="18" charset="0"/>
              <a:ea typeface="楷体_GB2312" pitchFamily="49" charset="-122"/>
            </a:endParaRPr>
          </a:p>
        </p:txBody>
      </p:sp>
      <p:sp>
        <p:nvSpPr>
          <p:cNvPr id="22532"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anose="05020102010507070707"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anose="05020102010507070707"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100" name="图片 99"/>
          <p:cNvPicPr/>
          <p:nvPr/>
        </p:nvPicPr>
        <p:blipFill>
          <a:blip r:embed="rId1" r:link="rId2"/>
          <a:stretch>
            <a:fillRect/>
          </a:stretch>
        </p:blipFill>
        <p:spPr>
          <a:xfrm>
            <a:off x="605155" y="1440180"/>
            <a:ext cx="8297545" cy="485775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案例分析</a:t>
            </a:r>
            <a:endParaRPr lang="en-US" dirty="0"/>
          </a:p>
        </p:txBody>
      </p:sp>
      <p:sp>
        <p:nvSpPr>
          <p:cNvPr id="3" name="Content Placeholder 2"/>
          <p:cNvSpPr>
            <a:spLocks noGrp="1"/>
          </p:cNvSpPr>
          <p:nvPr>
            <p:ph idx="1"/>
          </p:nvPr>
        </p:nvSpPr>
        <p:spPr/>
        <p:txBody>
          <a:bodyPr/>
          <a:lstStyle/>
          <a:p>
            <a:r>
              <a:rPr lang="en-US" dirty="0" err="1"/>
              <a:t>高斯图像滤波</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sym typeface="+mn-ea"/>
              </a:rPr>
              <a:t>3</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OpenCV</a:t>
            </a:r>
            <a:r>
              <a:rPr lang="zh-CN" altLang="en-US" dirty="0">
                <a:solidFill>
                  <a:srgbClr val="000000"/>
                </a:solidFill>
                <a:latin typeface="Arial" panose="020B0604020202020204"/>
                <a:ea typeface="Arial" panose="020B0604020202020204"/>
                <a:cs typeface="Arial" panose="020B0604020202020204"/>
                <a:sym typeface="Arial" panose="020B0604020202020204"/>
              </a:rPr>
              <a:t>图像处理</a:t>
            </a:r>
            <a:r>
              <a:rPr lang="en-US" altLang="zh-CN" dirty="0">
                <a:solidFill>
                  <a:srgbClr val="000000"/>
                </a:solidFill>
                <a:latin typeface="Arial" panose="020B0604020202020204"/>
                <a:ea typeface="Arial" panose="020B0604020202020204"/>
                <a:cs typeface="Arial" panose="020B0604020202020204"/>
                <a:sym typeface="Arial" panose="020B0604020202020204"/>
              </a:rPr>
              <a:t>I</a:t>
            </a:r>
            <a:endParaRPr lang="en-US" dirty="0"/>
          </a:p>
        </p:txBody>
      </p:sp>
      <p:sp>
        <p:nvSpPr>
          <p:cNvPr id="3" name="Content Placeholder 2"/>
          <p:cNvSpPr>
            <a:spLocks noGrp="1"/>
          </p:cNvSpPr>
          <p:nvPr>
            <p:ph idx="1"/>
          </p:nvPr>
        </p:nvSpPr>
        <p:spPr/>
        <p:txBody>
          <a:bodyPr/>
          <a:lstStyle/>
          <a:p>
            <a:r>
              <a:rPr lang="en-US" dirty="0"/>
              <a:t>Ch4-</a:t>
            </a:r>
            <a:r>
              <a:rPr lang="zh-CN" altLang="en-US" dirty="0"/>
              <a:t>色彩空间</a:t>
            </a:r>
            <a:endParaRPr lang="zh-CN" altLang="en-US" dirty="0"/>
          </a:p>
          <a:p>
            <a:r>
              <a:rPr lang="en-US" dirty="0"/>
              <a:t>Ch13-</a:t>
            </a:r>
            <a:r>
              <a:rPr lang="zh-CN" altLang="en-US" dirty="0"/>
              <a:t>直方图</a:t>
            </a:r>
            <a:endParaRPr lang="en-US" dirty="0"/>
          </a:p>
          <a:p>
            <a:r>
              <a:rPr lang="en-US" dirty="0"/>
              <a:t>Ch3-</a:t>
            </a:r>
            <a:r>
              <a:rPr lang="zh-CN" altLang="en-US" dirty="0"/>
              <a:t>图像运算</a:t>
            </a:r>
            <a:endParaRPr lang="en-US" dirty="0"/>
          </a:p>
          <a:p>
            <a:r>
              <a:rPr lang="en-US" dirty="0"/>
              <a:t>Ch7-</a:t>
            </a:r>
            <a:r>
              <a:rPr lang="zh-CN" altLang="en-US" dirty="0"/>
              <a:t>图像滤波</a:t>
            </a:r>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7954" y="3821544"/>
            <a:ext cx="6668631" cy="2694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54" y="990600"/>
            <a:ext cx="6947775" cy="2830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sp>
        <p:nvSpPr>
          <p:cNvPr id="2" name="Rectangle 1"/>
          <p:cNvSpPr/>
          <p:nvPr/>
        </p:nvSpPr>
        <p:spPr>
          <a:xfrm>
            <a:off x="1671955" y="3020060"/>
            <a:ext cx="7028180" cy="1383665"/>
          </a:xfrm>
          <a:prstGeom prst="rect">
            <a:avLst/>
          </a:prstGeom>
        </p:spPr>
        <p:txBody>
          <a:bodyPr wrap="square">
            <a:spAutoFit/>
          </a:bodyPr>
          <a:lstStyle/>
          <a:p>
            <a:r>
              <a:rPr lang="en-US" sz="2800" dirty="0"/>
              <a:t>Y= 0.299⋅R＋0.587⋅G＋0.114⋅B</a:t>
            </a:r>
            <a:r>
              <a:rPr lang="zh-CN" altLang="en-US" sz="2800" dirty="0"/>
              <a:t> 灰度值</a:t>
            </a:r>
            <a:br>
              <a:rPr lang="en-US" sz="2800" dirty="0"/>
            </a:br>
            <a:r>
              <a:rPr lang="en-US" sz="2800" dirty="0"/>
              <a:t>U=－0.147⋅R－0.289⋅G＋0.436⋅B </a:t>
            </a:r>
            <a:br>
              <a:rPr lang="en-US" sz="2800" dirty="0"/>
            </a:br>
            <a:r>
              <a:rPr lang="en-US" sz="2800" dirty="0"/>
              <a:t>V= 0.615⋅R－0.515⋅G－0.100⋅B</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a:xfrm>
            <a:off x="783491" y="839244"/>
            <a:ext cx="7772400" cy="5943600"/>
          </a:xfrm>
        </p:spPr>
        <p:txBody>
          <a:bodyPr/>
          <a:lstStyle/>
          <a:p>
            <a:r>
              <a:rPr lang="en-US" altLang="zh-CN" sz="2400" dirty="0"/>
              <a:t>HSL:</a:t>
            </a:r>
            <a:r>
              <a:rPr lang="zh-CN" altLang="en-US" sz="2400" dirty="0"/>
              <a:t> </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Saturation，L</a:t>
            </a:r>
            <a:r>
              <a:rPr lang="ja-JP" altLang="en-US" sz="2400"/>
              <a:t>是亮度 </a:t>
            </a:r>
            <a:r>
              <a:rPr lang="en-US" altLang="ja-JP" sz="2400" dirty="0"/>
              <a:t>-- </a:t>
            </a:r>
            <a:r>
              <a:rPr lang="en-US" sz="2400" dirty="0"/>
              <a:t>Lightness）</a:t>
            </a:r>
            <a:endParaRPr lang="en-US" altLang="zh-CN" sz="2400" dirty="0"/>
          </a:p>
          <a:p>
            <a:r>
              <a:rPr lang="en-US" altLang="zh-CN" sz="2400" dirty="0"/>
              <a:t>HSV:</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Saturation，V</a:t>
            </a:r>
            <a:r>
              <a:rPr lang="ja-JP" altLang="en-US" sz="2400"/>
              <a:t>是明度 </a:t>
            </a:r>
            <a:r>
              <a:rPr lang="en-US" altLang="ja-JP" sz="2400" dirty="0"/>
              <a:t>-- </a:t>
            </a:r>
            <a:r>
              <a:rPr lang="en-US" sz="2400" dirty="0"/>
              <a:t>Value）</a:t>
            </a:r>
            <a:endParaRPr lang="en-US" altLang="zh-CN" sz="2400" dirty="0"/>
          </a:p>
          <a:p>
            <a:r>
              <a:rPr lang="en-US" altLang="zh-CN" sz="2400" dirty="0"/>
              <a:t>-------</a:t>
            </a:r>
            <a:r>
              <a:rPr lang="en-US" sz="2400" dirty="0"/>
              <a:t>RGB</a:t>
            </a:r>
            <a:r>
              <a:rPr lang="ja-JP" altLang="en-US" sz="2400"/>
              <a:t>色彩模型中的点在圆柱坐标系中的表示法</a:t>
            </a:r>
            <a:endParaRPr lang="en-US" sz="2400"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86348"/>
            <a:ext cx="9144000" cy="359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图像</a:t>
            </a:r>
            <a:r>
              <a:rPr lang="zh-CN" altLang="en-US" dirty="0"/>
              <a:t>统计</a:t>
            </a:r>
            <a:r>
              <a:rPr lang="en-US" dirty="0"/>
              <a:t>直方图</a:t>
            </a:r>
            <a:endParaRPr lang="en-US" dirty="0"/>
          </a:p>
        </p:txBody>
      </p:sp>
      <p:pic>
        <p:nvPicPr>
          <p:cNvPr id="6" name="Content Placeholder 5" descr="A person wearing a hat&#10;&#10;Description automatically generated"/>
          <p:cNvPicPr>
            <a:picLocks noGrp="1" noChangeAspect="1"/>
          </p:cNvPicPr>
          <p:nvPr>
            <p:ph idx="1"/>
          </p:nvPr>
        </p:nvPicPr>
        <p:blipFill>
          <a:blip r:embed="rId1">
            <a:lum bright="24000" contrast="12000"/>
            <a:extLst>
              <a:ext uri="{28A0092B-C50C-407E-A947-70E740481C1C}">
                <a14:useLocalDpi xmlns:a14="http://schemas.microsoft.com/office/drawing/2010/main" val="0"/>
              </a:ext>
            </a:extLst>
          </a:blip>
          <a:stretch>
            <a:fillRect/>
          </a:stretch>
        </p:blipFill>
        <p:spPr>
          <a:xfrm>
            <a:off x="770965" y="1064648"/>
            <a:ext cx="4352925" cy="4352925"/>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8" name="TextBox 7"/>
          <p:cNvSpPr txBox="1"/>
          <p:nvPr/>
        </p:nvSpPr>
        <p:spPr>
          <a:xfrm>
            <a:off x="5590204" y="3761156"/>
            <a:ext cx="2478010" cy="2246769"/>
          </a:xfrm>
          <a:prstGeom prst="rect">
            <a:avLst/>
          </a:prstGeom>
          <a:noFill/>
        </p:spPr>
        <p:txBody>
          <a:bodyPr wrap="square" rtlCol="0">
            <a:spAutoFit/>
          </a:bodyPr>
          <a:lstStyle/>
          <a:p>
            <a:r>
              <a:rPr lang="en-US" altLang="zh-CN" sz="2000" dirty="0">
                <a:solidFill>
                  <a:srgbClr val="FF0000"/>
                </a:solidFill>
                <a:latin typeface="+mj-lt"/>
              </a:rPr>
              <a:t>Pseudo</a:t>
            </a:r>
            <a:r>
              <a:rPr lang="zh-CN" altLang="en-US" sz="2000" dirty="0">
                <a:solidFill>
                  <a:srgbClr val="FF0000"/>
                </a:solidFill>
                <a:latin typeface="+mj-lt"/>
              </a:rPr>
              <a:t> </a:t>
            </a:r>
            <a:r>
              <a:rPr lang="en-US" altLang="zh-CN" sz="2000" dirty="0">
                <a:solidFill>
                  <a:srgbClr val="FF0000"/>
                </a:solidFill>
                <a:latin typeface="+mj-lt"/>
              </a:rPr>
              <a:t>code</a:t>
            </a:r>
            <a:r>
              <a:rPr lang="zh-CN" altLang="en-US" sz="2000" dirty="0">
                <a:solidFill>
                  <a:srgbClr val="FF0000"/>
                </a:solidFill>
                <a:latin typeface="+mj-lt"/>
              </a:rPr>
              <a:t>：</a:t>
            </a:r>
            <a:endParaRPr lang="en-US" altLang="zh-CN" sz="2000" dirty="0">
              <a:solidFill>
                <a:srgbClr val="FF0000"/>
              </a:solidFill>
              <a:latin typeface="+mj-lt"/>
            </a:endParaRPr>
          </a:p>
          <a:p>
            <a:r>
              <a:rPr lang="en-US" altLang="zh-CN" sz="2000" dirty="0">
                <a:solidFill>
                  <a:srgbClr val="FF0000"/>
                </a:solidFill>
                <a:latin typeface="+mj-lt"/>
              </a:rPr>
              <a:t>hist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[0]</a:t>
            </a:r>
            <a:r>
              <a:rPr lang="zh-CN" altLang="en-US" sz="2000" dirty="0">
                <a:solidFill>
                  <a:srgbClr val="FF0000"/>
                </a:solidFill>
                <a:latin typeface="+mj-lt"/>
              </a:rPr>
              <a:t>*</a:t>
            </a:r>
            <a:r>
              <a:rPr lang="en-US" altLang="zh-CN" sz="2000" dirty="0">
                <a:solidFill>
                  <a:srgbClr val="FF0000"/>
                </a:solidFill>
                <a:latin typeface="+mj-lt"/>
              </a:rPr>
              <a:t>256</a:t>
            </a:r>
            <a:endParaRPr lang="en-US" altLang="zh-CN" sz="2000" dirty="0">
              <a:solidFill>
                <a:srgbClr val="FF0000"/>
              </a:solidFill>
              <a:latin typeface="+mj-lt"/>
            </a:endParaRPr>
          </a:p>
          <a:p>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err="1">
                <a:solidFill>
                  <a:srgbClr val="FF0000"/>
                </a:solidFill>
                <a:latin typeface="+mj-lt"/>
              </a:rPr>
              <a:t>i</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range(h):</a:t>
            </a:r>
            <a:endParaRPr lang="en-US" altLang="zh-CN" sz="2000" dirty="0">
              <a:solidFill>
                <a:srgbClr val="FF0000"/>
              </a:solidFill>
              <a:latin typeface="+mj-lt"/>
            </a:endParaRPr>
          </a:p>
          <a:p>
            <a:r>
              <a:rPr lang="zh-CN" altLang="en-US" sz="2000" dirty="0">
                <a:solidFill>
                  <a:srgbClr val="FF0000"/>
                </a:solidFill>
                <a:latin typeface="+mj-lt"/>
              </a:rPr>
              <a:t>    </a:t>
            </a:r>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a:solidFill>
                  <a:srgbClr val="FF0000"/>
                </a:solidFill>
                <a:latin typeface="+mj-lt"/>
              </a:rPr>
              <a:t>j</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range(w):</a:t>
            </a:r>
            <a:endParaRPr lang="en-US" altLang="zh-CN" sz="2000" dirty="0">
              <a:solidFill>
                <a:srgbClr val="FF0000"/>
              </a:solidFill>
              <a:latin typeface="+mj-lt"/>
            </a:endParaRPr>
          </a:p>
          <a:p>
            <a:r>
              <a:rPr lang="en-US" altLang="zh-CN" sz="2000" dirty="0">
                <a:solidFill>
                  <a:srgbClr val="FF0000"/>
                </a:solidFill>
                <a:latin typeface="+mj-lt"/>
              </a:rPr>
              <a:t>	</a:t>
            </a:r>
            <a:r>
              <a:rPr lang="en-US" altLang="zh-CN" sz="2000" dirty="0" err="1">
                <a:solidFill>
                  <a:srgbClr val="FF0000"/>
                </a:solidFill>
                <a:latin typeface="+mj-lt"/>
              </a:rPr>
              <a:t>val</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err="1">
                <a:solidFill>
                  <a:srgbClr val="FF0000"/>
                </a:solidFill>
                <a:latin typeface="+mj-lt"/>
              </a:rPr>
              <a:t>img</a:t>
            </a:r>
            <a:r>
              <a:rPr lang="en-US" altLang="zh-CN" sz="2000" dirty="0">
                <a:solidFill>
                  <a:srgbClr val="FF0000"/>
                </a:solidFill>
                <a:latin typeface="+mj-lt"/>
              </a:rPr>
              <a:t>[</a:t>
            </a:r>
            <a:r>
              <a:rPr lang="en-US" altLang="zh-CN" sz="2000" dirty="0" err="1">
                <a:solidFill>
                  <a:srgbClr val="FF0000"/>
                </a:solidFill>
                <a:latin typeface="+mj-lt"/>
              </a:rPr>
              <a:t>i,j</a:t>
            </a:r>
            <a:r>
              <a:rPr lang="en-US" altLang="zh-CN" sz="2000" dirty="0">
                <a:solidFill>
                  <a:srgbClr val="FF0000"/>
                </a:solidFill>
                <a:latin typeface="+mj-lt"/>
              </a:rPr>
              <a:t>]</a:t>
            </a:r>
            <a:endParaRPr lang="en-US" altLang="zh-CN" sz="2000" dirty="0">
              <a:solidFill>
                <a:srgbClr val="FF0000"/>
              </a:solidFill>
              <a:latin typeface="+mj-lt"/>
            </a:endParaRPr>
          </a:p>
          <a:p>
            <a:r>
              <a:rPr lang="en-US" sz="2000" dirty="0">
                <a:solidFill>
                  <a:srgbClr val="FF0000"/>
                </a:solidFill>
                <a:latin typeface="+mj-lt"/>
              </a:rPr>
              <a:t>	</a:t>
            </a:r>
            <a:r>
              <a:rPr lang="en-US" altLang="zh-CN" sz="2000" dirty="0">
                <a:solidFill>
                  <a:srgbClr val="FF0000"/>
                </a:solidFill>
                <a:latin typeface="+mj-lt"/>
              </a:rPr>
              <a:t>hist[</a:t>
            </a:r>
            <a:r>
              <a:rPr lang="en-US" altLang="zh-CN" sz="2000" dirty="0" err="1">
                <a:solidFill>
                  <a:srgbClr val="FF0000"/>
                </a:solidFill>
                <a:latin typeface="+mj-lt"/>
              </a:rPr>
              <a:t>val</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1</a:t>
            </a:r>
            <a:endParaRPr lang="en-US" altLang="zh-CN" sz="2000" dirty="0">
              <a:solidFill>
                <a:srgbClr val="FF0000"/>
              </a:solidFill>
              <a:latin typeface="+mj-lt"/>
            </a:endParaRPr>
          </a:p>
          <a:p>
            <a:r>
              <a:rPr lang="en-US" altLang="zh-CN" sz="2000" dirty="0">
                <a:solidFill>
                  <a:srgbClr val="FF0000"/>
                </a:solidFill>
                <a:latin typeface="+mj-lt"/>
              </a:rPr>
              <a:t>h</a:t>
            </a:r>
            <a:r>
              <a:rPr lang="en-US" sz="2000" dirty="0">
                <a:solidFill>
                  <a:srgbClr val="FF0000"/>
                </a:solidFill>
                <a:latin typeface="+mj-lt"/>
              </a:rPr>
              <a:t>ist</a:t>
            </a:r>
            <a:r>
              <a:rPr lang="en-US" altLang="zh-CN" sz="2000" dirty="0">
                <a:solidFill>
                  <a:srgbClr val="FF0000"/>
                </a:solidFill>
                <a:latin typeface="+mj-lt"/>
              </a:rPr>
              <a:t>=hist/w/h</a:t>
            </a:r>
            <a:endParaRPr lang="en-US" sz="2000" dirty="0">
              <a:solidFill>
                <a:srgbClr val="FF0000"/>
              </a:solidFill>
              <a:latin typeface="+mj-lt"/>
            </a:endParaRPr>
          </a:p>
        </p:txBody>
      </p:sp>
      <p:pic>
        <p:nvPicPr>
          <p:cNvPr id="3" name="图片 2" descr="lenaHist"/>
          <p:cNvPicPr>
            <a:picLocks noChangeAspect="1"/>
          </p:cNvPicPr>
          <p:nvPr/>
        </p:nvPicPr>
        <p:blipFill>
          <a:blip r:embed="rId2"/>
          <a:stretch>
            <a:fillRect/>
          </a:stretch>
        </p:blipFill>
        <p:spPr>
          <a:xfrm>
            <a:off x="5194300" y="890270"/>
            <a:ext cx="3613150" cy="2710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en-US" sz="2800" dirty="0"/>
              <a:t>假设x为图像坐标</a:t>
            </a:r>
            <a:r>
              <a:rPr lang="en-US" altLang="zh-CN" sz="2800" dirty="0"/>
              <a:t>[</a:t>
            </a:r>
            <a:r>
              <a:rPr lang="en-US" altLang="zh-CN" sz="2800" dirty="0" err="1"/>
              <a:t>i</a:t>
            </a:r>
            <a:r>
              <a:rPr lang="en-US" altLang="zh-CN" sz="2800" dirty="0"/>
              <a:t>,</a:t>
            </a:r>
            <a:r>
              <a:rPr lang="zh-CN" altLang="en-US" sz="2800" dirty="0"/>
              <a:t> </a:t>
            </a:r>
            <a:r>
              <a:rPr lang="en-US" altLang="zh-CN" sz="2800" dirty="0"/>
              <a:t>j],</a:t>
            </a:r>
            <a:r>
              <a:rPr lang="zh-CN" altLang="en-US" sz="2800" dirty="0"/>
              <a:t> 基本的点运算可以表示为：</a:t>
            </a:r>
            <a:endParaRPr lang="en-US" altLang="zh-CN" sz="2800" dirty="0"/>
          </a:p>
          <a:p>
            <a:endParaRPr lang="en-US" sz="2800" dirty="0"/>
          </a:p>
          <a:p>
            <a:endParaRPr lang="en-US" sz="2800" dirty="0"/>
          </a:p>
          <a:p>
            <a:pPr marL="0" indent="0">
              <a:buNone/>
            </a:pPr>
            <a:r>
              <a:rPr lang="en-US" altLang="zh-CN" sz="2800" dirty="0"/>
              <a:t>a&gt;0,</a:t>
            </a:r>
            <a:r>
              <a:rPr lang="zh-CN" altLang="en-US" sz="2800" dirty="0"/>
              <a:t> </a:t>
            </a:r>
            <a:r>
              <a:rPr lang="en-US" altLang="zh-CN" sz="2800" dirty="0"/>
              <a:t>a</a:t>
            </a:r>
            <a:r>
              <a:rPr lang="zh-CN" altLang="en-US" sz="2800" dirty="0"/>
              <a:t>称为增益</a:t>
            </a:r>
            <a:r>
              <a:rPr lang="en-US" altLang="zh-CN" sz="2800" dirty="0"/>
              <a:t>(gain)</a:t>
            </a:r>
            <a:r>
              <a:rPr lang="zh-CN" altLang="en-US" sz="2800" dirty="0"/>
              <a:t>，</a:t>
            </a:r>
            <a:r>
              <a:rPr lang="en-US" altLang="zh-CN" sz="2800" dirty="0"/>
              <a:t>b</a:t>
            </a:r>
            <a:r>
              <a:rPr lang="zh-CN" altLang="en-US" sz="2800" dirty="0"/>
              <a:t>称为偏差</a:t>
            </a:r>
            <a:r>
              <a:rPr lang="en-US" altLang="zh-CN" sz="2800" dirty="0"/>
              <a:t>bias,</a:t>
            </a:r>
            <a:r>
              <a:rPr lang="zh-CN" altLang="en-US" sz="2800" dirty="0"/>
              <a:t> 他们分别控制图片对比度</a:t>
            </a:r>
            <a:r>
              <a:rPr lang="en-US" altLang="zh-CN" sz="2800" dirty="0"/>
              <a:t>(contrast)</a:t>
            </a:r>
            <a:r>
              <a:rPr lang="zh-CN" altLang="en-US" sz="2800" dirty="0"/>
              <a:t>和亮度</a:t>
            </a:r>
            <a:r>
              <a:rPr lang="en-US" altLang="zh-CN" sz="2800" dirty="0"/>
              <a:t>(brightness).</a:t>
            </a:r>
            <a:r>
              <a:rPr lang="zh-CN" altLang="en-US" sz="2800" dirty="0"/>
              <a:t> 有时候</a:t>
            </a:r>
            <a:r>
              <a:rPr lang="en-US" altLang="zh-CN" sz="2800" dirty="0" err="1"/>
              <a:t>a,b</a:t>
            </a:r>
            <a:r>
              <a:rPr lang="zh-CN" altLang="en-US" sz="2800" dirty="0"/>
              <a:t>也可以随着坐标变换：</a:t>
            </a:r>
            <a:endParaRPr lang="zh-CN" altLang="en-US" sz="2800"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343211" y="2145558"/>
            <a:ext cx="2742208" cy="521970"/>
          </a:xfrm>
          <a:prstGeom prst="rect">
            <a:avLst/>
          </a:prstGeom>
        </p:spPr>
        <p:txBody>
          <a:bodyPr wrap="squar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 = </a:t>
            </a:r>
            <a:r>
              <a:rPr lang="en-US" sz="2800" i="1" dirty="0" err="1">
                <a:latin typeface="Times New Roman" panose="02020603050405020304" pitchFamily="18" charset="0"/>
                <a:cs typeface="Times New Roman" panose="02020603050405020304" pitchFamily="18" charset="0"/>
              </a:rPr>
              <a:t>af</a:t>
            </a:r>
            <a:r>
              <a:rPr lang="en-US" sz="2800" i="1"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x) + </a:t>
            </a:r>
            <a:r>
              <a:rPr lang="en-US" sz="2800" i="1" dirty="0">
                <a:latin typeface="Times New Roman" panose="02020603050405020304" pitchFamily="18" charset="0"/>
                <a:cs typeface="Times New Roman" panose="02020603050405020304" pitchFamily="18" charset="0"/>
              </a:rPr>
              <a:t>b </a:t>
            </a:r>
            <a:endParaRPr lang="en-US" sz="2800" i="1" dirty="0">
              <a:latin typeface="Times New Roman" panose="02020603050405020304" pitchFamily="18" charset="0"/>
              <a:cs typeface="Times New Roman" panose="02020603050405020304" pitchFamily="18" charset="0"/>
            </a:endParaRPr>
          </a:p>
        </p:txBody>
      </p:sp>
      <p:sp>
        <p:nvSpPr>
          <p:cNvPr id="6" name="Rectangle 5"/>
          <p:cNvSpPr/>
          <p:nvPr/>
        </p:nvSpPr>
        <p:spPr>
          <a:xfrm>
            <a:off x="3283801" y="5175135"/>
            <a:ext cx="3406140" cy="52197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a</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f </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b</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6575,&quot;width&quot;:4920}"/>
</p:tagLst>
</file>

<file path=ppt/tags/tag2.xml><?xml version="1.0" encoding="utf-8"?>
<p:tagLst xmlns:p="http://schemas.openxmlformats.org/presentationml/2006/main">
  <p:tag name="KSO_WM_UNIT_PLACING_PICTURE_USER_VIEWPORT" val="{&quot;height&quot;:6472.500787401575,&quot;width&quot;:4892.50078740157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3608</Words>
  <Application>WPS 演示</Application>
  <PresentationFormat>On-screen Show (4:3)</PresentationFormat>
  <Paragraphs>418</Paragraphs>
  <Slides>42</Slides>
  <Notes>11</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13</vt:i4>
      </vt:variant>
      <vt:variant>
        <vt:lpstr>幻灯片标题</vt:lpstr>
      </vt:variant>
      <vt:variant>
        <vt:i4>42</vt:i4>
      </vt:variant>
    </vt:vector>
  </HeadingPairs>
  <TitlesOfParts>
    <vt:vector size="74" baseType="lpstr">
      <vt:lpstr>Arial</vt:lpstr>
      <vt:lpstr>宋体</vt:lpstr>
      <vt:lpstr>Wingdings</vt:lpstr>
      <vt:lpstr>微软雅黑</vt:lpstr>
      <vt:lpstr>Times New Roman</vt:lpstr>
      <vt:lpstr>Arial</vt:lpstr>
      <vt:lpstr>Times New Roman</vt:lpstr>
      <vt:lpstr>Calibri</vt:lpstr>
      <vt:lpstr>Arial Unicode MS</vt:lpstr>
      <vt:lpstr>等线 Light</vt:lpstr>
      <vt:lpstr>Calibri Light</vt:lpstr>
      <vt:lpstr>等线</vt:lpstr>
      <vt:lpstr>楷体_GB2312</vt:lpstr>
      <vt:lpstr>新宋体</vt:lpstr>
      <vt:lpstr>Wingdings 2</vt:lpstr>
      <vt:lpstr>Yu Gothic</vt:lpstr>
      <vt:lpstr>BatangChe</vt:lpstr>
      <vt:lpstr>Segoe Print</vt:lpstr>
      <vt:lpstr>Office 主题​​</vt:lpstr>
      <vt:lpstr>Paint.Picture</vt:lpstr>
      <vt:lpstr>Equation.3</vt:lpstr>
      <vt:lpstr>Equation.3</vt:lpstr>
      <vt:lpstr>Equation.3</vt:lpstr>
      <vt:lpstr>Word.Document.8</vt:lpstr>
      <vt:lpstr>Paint.Picture</vt:lpstr>
      <vt:lpstr>Equation.3</vt:lpstr>
      <vt:lpstr>Equation.3</vt:lpstr>
      <vt:lpstr>Equation.3</vt:lpstr>
      <vt:lpstr>Equation.3</vt:lpstr>
      <vt:lpstr>Equation.3</vt:lpstr>
      <vt:lpstr>Equation.3</vt:lpstr>
      <vt:lpstr>Equation.3</vt:lpstr>
      <vt:lpstr>Image Processing Fundation 图像处理基础I</vt:lpstr>
      <vt:lpstr>主要内容</vt:lpstr>
      <vt:lpstr>颜色空间</vt:lpstr>
      <vt:lpstr>颜色空间</vt:lpstr>
      <vt:lpstr>颜色空间</vt:lpstr>
      <vt:lpstr>颜色空间</vt:lpstr>
      <vt:lpstr>颜色空间</vt:lpstr>
      <vt:lpstr>图像统计直方图</vt:lpstr>
      <vt:lpstr>点运算</vt:lpstr>
      <vt:lpstr>点运算</vt:lpstr>
      <vt:lpstr>非线性点运算</vt:lpstr>
      <vt:lpstr>图像之间运算</vt:lpstr>
      <vt:lpstr>直方图均衡化</vt:lpstr>
      <vt:lpstr>为什么用直方图</vt:lpstr>
      <vt:lpstr>PowerPoint 演示文稿</vt:lpstr>
      <vt:lpstr>PowerPoint 演示文稿</vt:lpstr>
      <vt:lpstr>PowerPoint 演示文稿</vt:lpstr>
      <vt:lpstr>PowerPoint 演示文稿</vt:lpstr>
      <vt:lpstr>直方图均衡</vt:lpstr>
      <vt:lpstr>直方图均衡效果</vt:lpstr>
      <vt:lpstr>空域滤波</vt:lpstr>
      <vt:lpstr>邻域平均！</vt:lpstr>
      <vt:lpstr>空域滤波</vt:lpstr>
      <vt:lpstr>空域滤波</vt:lpstr>
      <vt:lpstr>PowerPoint 演示文稿</vt:lpstr>
      <vt:lpstr>PowerPoint 演示文稿</vt:lpstr>
      <vt:lpstr>PowerPoint 演示文稿</vt:lpstr>
      <vt:lpstr>PowerPoint 演示文稿</vt:lpstr>
      <vt:lpstr>均值滤波 vs 高斯平滑滤波</vt:lpstr>
      <vt:lpstr>低通滤波带来的影响</vt:lpstr>
      <vt:lpstr>图像噪声</vt:lpstr>
      <vt:lpstr>平滑滤波器处理椒盐噪声</vt:lpstr>
      <vt:lpstr>非线性滤波器</vt:lpstr>
      <vt:lpstr>PowerPoint 演示文稿</vt:lpstr>
      <vt:lpstr>中值滤波</vt:lpstr>
      <vt:lpstr>高斯vs中值滤波</vt:lpstr>
      <vt:lpstr>PowerPoint 演示文稿</vt:lpstr>
      <vt:lpstr>PowerPoint 演示文稿</vt:lpstr>
      <vt:lpstr>PowerPoint 演示文稿</vt:lpstr>
      <vt:lpstr>PowerPoint 演示文稿</vt:lpstr>
      <vt:lpstr>案例分析</vt:lpstr>
      <vt:lpstr>Ex3: OpenCV图像处理I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彭小江</cp:lastModifiedBy>
  <cp:revision>248</cp:revision>
  <dcterms:created xsi:type="dcterms:W3CDTF">2020-11-26T04:12:00Z</dcterms:created>
  <dcterms:modified xsi:type="dcterms:W3CDTF">2022-02-28T01:29:04Z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A7C1F6027E214B84889928C0666AC903</vt:lpwstr>
  </property>
  <property fmtid="{D5CDD505-2E9C-101B-9397-08002B2CF9AE}" pid="3" name="KSOProductBuildVer">
    <vt:lpwstr>2052-11.1.0.11365</vt:lpwstr>
  </property>
</Properties>
</file>